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9" r:id="rId3"/>
    <p:sldId id="261" r:id="rId4"/>
    <p:sldId id="276" r:id="rId5"/>
    <p:sldId id="277" r:id="rId6"/>
    <p:sldId id="262" r:id="rId7"/>
    <p:sldId id="263" r:id="rId8"/>
    <p:sldId id="303" r:id="rId9"/>
    <p:sldId id="267" r:id="rId10"/>
    <p:sldId id="266" r:id="rId11"/>
    <p:sldId id="268" r:id="rId12"/>
    <p:sldId id="265" r:id="rId13"/>
    <p:sldId id="269" r:id="rId14"/>
    <p:sldId id="300" r:id="rId15"/>
    <p:sldId id="273" r:id="rId16"/>
    <p:sldId id="299" r:id="rId17"/>
    <p:sldId id="301" r:id="rId18"/>
    <p:sldId id="302" r:id="rId19"/>
    <p:sldId id="275" r:id="rId20"/>
    <p:sldId id="278" r:id="rId21"/>
    <p:sldId id="286" r:id="rId22"/>
    <p:sldId id="293" r:id="rId23"/>
    <p:sldId id="294" r:id="rId24"/>
    <p:sldId id="295" r:id="rId25"/>
    <p:sldId id="296" r:id="rId26"/>
    <p:sldId id="279" r:id="rId27"/>
    <p:sldId id="280" r:id="rId28"/>
    <p:sldId id="282" r:id="rId29"/>
    <p:sldId id="283" r:id="rId30"/>
    <p:sldId id="288" r:id="rId31"/>
    <p:sldId id="289" r:id="rId32"/>
    <p:sldId id="304" r:id="rId33"/>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89" autoAdjust="0"/>
  </p:normalViewPr>
  <p:slideViewPr>
    <p:cSldViewPr>
      <p:cViewPr varScale="1">
        <p:scale>
          <a:sx n="72" d="100"/>
          <a:sy n="72" d="100"/>
        </p:scale>
        <p:origin x="-183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0E719D92-2C69-483B-8CDA-A71535CD35A0}" type="datetimeFigureOut">
              <a:rPr lang="en-GB" smtClean="0"/>
              <a:pPr/>
              <a:t>03/11/2018</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772665FB-44D6-43CD-8E68-E9E88D13D711}" type="slidenum">
              <a:rPr lang="en-GB" smtClean="0"/>
              <a:pPr/>
              <a:t>‹#›</a:t>
            </a:fld>
            <a:endParaRPr lang="en-GB"/>
          </a:p>
        </p:txBody>
      </p:sp>
    </p:spTree>
    <p:extLst>
      <p:ext uri="{BB962C8B-B14F-4D97-AF65-F5344CB8AC3E}">
        <p14:creationId xmlns:p14="http://schemas.microsoft.com/office/powerpoint/2010/main" val="92432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a:t>
            </a:r>
            <a:r>
              <a:rPr lang="en-US" dirty="0"/>
              <a:t>Atoms are tiny particles that make up every object in the universe. Nuclear energy is energy in the core of an atom. There is enormous energy in the bonds that hold the nucleus together. Energy is released when those bonds are broken.</a:t>
            </a:r>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95E4B-41DF-4EE8-B3C8-212BC6202959}"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284682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a:t>
            </a:r>
            <a:r>
              <a:rPr lang="en-US" dirty="0"/>
              <a:t>Atoms are tiny particles that make up every object in the universe. Nuclear energy is energy in the core of an atom. There is enormous energy in the bonds that hold the nucleus together. Energy is released when those bonds are broken.</a:t>
            </a:r>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18A73A-A1F1-4ABF-ACD4-6D5A4868CB7D}"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255678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By 1950 over 340,000 people had died as a result of the two bombings.</a:t>
            </a:r>
          </a:p>
          <a:p>
            <a:endParaRPr lang="en-GB" dirty="0"/>
          </a:p>
        </p:txBody>
      </p:sp>
      <p:sp>
        <p:nvSpPr>
          <p:cNvPr id="4" name="Slide Number Placeholder 3"/>
          <p:cNvSpPr>
            <a:spLocks noGrp="1"/>
          </p:cNvSpPr>
          <p:nvPr>
            <p:ph type="sldNum" sz="quarter" idx="10"/>
          </p:nvPr>
        </p:nvSpPr>
        <p:spPr/>
        <p:txBody>
          <a:bodyPr/>
          <a:lstStyle/>
          <a:p>
            <a:fld id="{772665FB-44D6-43CD-8E68-E9E88D13D711}" type="slidenum">
              <a:rPr lang="en-GB" smtClean="0"/>
              <a:pPr/>
              <a:t>7</a:t>
            </a:fld>
            <a:endParaRPr lang="en-GB"/>
          </a:p>
        </p:txBody>
      </p:sp>
    </p:spTree>
    <p:extLst>
      <p:ext uri="{BB962C8B-B14F-4D97-AF65-F5344CB8AC3E}">
        <p14:creationId xmlns:p14="http://schemas.microsoft.com/office/powerpoint/2010/main" val="1526041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Nuclear weapons were tested on more than 2000 occasions,</a:t>
            </a:r>
            <a:r>
              <a:rPr lang="en-GB" baseline="0" dirty="0"/>
              <a:t> all over the world, majority in some of the most idyllic places on the planet. Did you know that Wick in </a:t>
            </a:r>
            <a:r>
              <a:rPr lang="en-GB" sz="1200" b="0" i="0" kern="1200" dirty="0">
                <a:solidFill>
                  <a:schemeClr val="tx1"/>
                </a:solidFill>
                <a:latin typeface="+mn-lt"/>
                <a:ea typeface="+mn-ea"/>
                <a:cs typeface="+mn-cs"/>
              </a:rPr>
              <a:t>Caithness was supposed to be a nuclear</a:t>
            </a:r>
            <a:r>
              <a:rPr lang="en-GB" sz="1200" b="0" i="0" kern="1200" baseline="0" dirty="0">
                <a:solidFill>
                  <a:schemeClr val="tx1"/>
                </a:solidFill>
                <a:latin typeface="+mn-lt"/>
                <a:ea typeface="+mn-ea"/>
                <a:cs typeface="+mn-cs"/>
              </a:rPr>
              <a:t> weapons testing site for the UK?</a:t>
            </a:r>
            <a:endParaRPr lang="en-GB" baseline="0" dirty="0"/>
          </a:p>
          <a:p>
            <a:endParaRPr lang="en-GB" baseline="0" dirty="0"/>
          </a:p>
          <a:p>
            <a:r>
              <a:rPr lang="en-GB" sz="1200" b="0" i="0" kern="1200" dirty="0">
                <a:solidFill>
                  <a:schemeClr val="tx1"/>
                </a:solidFill>
                <a:latin typeface="+mn-lt"/>
                <a:ea typeface="+mn-ea"/>
                <a:cs typeface="+mn-cs"/>
              </a:rPr>
              <a:t>Back in 1953, as Britain desperately tried to keep up with America and Russia in the nuclear arms race, experts at Aldermaston wanted to test a prototype nuclear bomb at the landmark spot.</a:t>
            </a:r>
          </a:p>
          <a:p>
            <a:r>
              <a:rPr lang="en-GB" sz="1200" b="0" i="0" kern="1200" dirty="0">
                <a:solidFill>
                  <a:schemeClr val="tx1"/>
                </a:solidFill>
                <a:latin typeface="+mn-lt"/>
                <a:ea typeface="+mn-ea"/>
                <a:cs typeface="+mn-cs"/>
              </a:rPr>
              <a:t>Looking at a map of the British Isles, Caithness would have seemed like the ideal spot for such an experiment. The site was then ruled out because the weather</a:t>
            </a:r>
            <a:r>
              <a:rPr lang="en-GB" sz="1200" b="0" i="0" kern="1200" baseline="0" dirty="0">
                <a:solidFill>
                  <a:schemeClr val="tx1"/>
                </a:solidFill>
                <a:latin typeface="+mn-lt"/>
                <a:ea typeface="+mn-ea"/>
                <a:cs typeface="+mn-cs"/>
              </a:rPr>
              <a:t> was too wet.</a:t>
            </a:r>
          </a:p>
          <a:p>
            <a:endParaRPr lang="en-GB" sz="1200" b="0" i="0" kern="1200" baseline="0" dirty="0">
              <a:solidFill>
                <a:schemeClr val="tx1"/>
              </a:solidFill>
              <a:latin typeface="+mn-lt"/>
              <a:ea typeface="+mn-ea"/>
              <a:cs typeface="+mn-cs"/>
            </a:endParaRPr>
          </a:p>
          <a:p>
            <a:r>
              <a:rPr lang="en-GB" sz="1200" b="0" i="0" kern="1200" dirty="0">
                <a:solidFill>
                  <a:schemeClr val="tx1"/>
                </a:solidFill>
                <a:latin typeface="+mn-lt"/>
                <a:ea typeface="+mn-ea"/>
                <a:cs typeface="+mn-cs"/>
              </a:rPr>
              <a:t>The bomb test was eventually carried out in late 1953 at Emu Field, a desert area in South Australia.</a:t>
            </a:r>
            <a:endParaRPr lang="en-GB" sz="1200" b="0" i="0" kern="1200" baseline="0" dirty="0">
              <a:solidFill>
                <a:schemeClr val="tx1"/>
              </a:solidFill>
              <a:latin typeface="+mn-lt"/>
              <a:ea typeface="+mn-ea"/>
              <a:cs typeface="+mn-cs"/>
            </a:endParaRPr>
          </a:p>
          <a:p>
            <a:endParaRPr lang="en-GB" sz="1200" b="0" i="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72665FB-44D6-43CD-8E68-E9E88D13D711}" type="slidenum">
              <a:rPr lang="en-GB" smtClean="0"/>
              <a:pPr/>
              <a:t>10</a:t>
            </a:fld>
            <a:endParaRPr lang="en-GB"/>
          </a:p>
        </p:txBody>
      </p:sp>
    </p:spTree>
    <p:extLst>
      <p:ext uri="{BB962C8B-B14F-4D97-AF65-F5344CB8AC3E}">
        <p14:creationId xmlns:p14="http://schemas.microsoft.com/office/powerpoint/2010/main" val="392203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Videos in red</a:t>
            </a:r>
            <a:r>
              <a:rPr lang="en-GB" baseline="0" dirty="0"/>
              <a:t> are OK to show, but please make sure the teachers approves them before your talk</a:t>
            </a:r>
            <a:endParaRPr lang="en-GB" dirty="0"/>
          </a:p>
        </p:txBody>
      </p:sp>
      <p:sp>
        <p:nvSpPr>
          <p:cNvPr id="4" name="Slide Number Placeholder 3"/>
          <p:cNvSpPr>
            <a:spLocks noGrp="1"/>
          </p:cNvSpPr>
          <p:nvPr>
            <p:ph type="sldNum" sz="quarter" idx="10"/>
          </p:nvPr>
        </p:nvSpPr>
        <p:spPr/>
        <p:txBody>
          <a:bodyPr/>
          <a:lstStyle/>
          <a:p>
            <a:fld id="{772665FB-44D6-43CD-8E68-E9E88D13D711}" type="slidenum">
              <a:rPr lang="en-GB" smtClean="0"/>
              <a:pPr/>
              <a:t>15</a:t>
            </a:fld>
            <a:endParaRPr lang="en-GB"/>
          </a:p>
        </p:txBody>
      </p:sp>
    </p:spTree>
    <p:extLst>
      <p:ext uri="{BB962C8B-B14F-4D97-AF65-F5344CB8AC3E}">
        <p14:creationId xmlns:p14="http://schemas.microsoft.com/office/powerpoint/2010/main" val="326333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Videos in red</a:t>
            </a:r>
            <a:r>
              <a:rPr lang="en-GB" baseline="0" dirty="0"/>
              <a:t> are OK to show, but please make sure the teachers approves them before your talk</a:t>
            </a:r>
            <a:endParaRPr lang="en-GB" dirty="0"/>
          </a:p>
        </p:txBody>
      </p:sp>
      <p:sp>
        <p:nvSpPr>
          <p:cNvPr id="4" name="Slide Number Placeholder 3"/>
          <p:cNvSpPr>
            <a:spLocks noGrp="1"/>
          </p:cNvSpPr>
          <p:nvPr>
            <p:ph type="sldNum" sz="quarter" idx="10"/>
          </p:nvPr>
        </p:nvSpPr>
        <p:spPr/>
        <p:txBody>
          <a:bodyPr/>
          <a:lstStyle/>
          <a:p>
            <a:fld id="{772665FB-44D6-43CD-8E68-E9E88D13D711}" type="slidenum">
              <a:rPr lang="en-GB" smtClean="0"/>
              <a:pPr/>
              <a:t>19</a:t>
            </a:fld>
            <a:endParaRPr lang="en-GB"/>
          </a:p>
        </p:txBody>
      </p:sp>
    </p:spTree>
    <p:extLst>
      <p:ext uri="{BB962C8B-B14F-4D97-AF65-F5344CB8AC3E}">
        <p14:creationId xmlns:p14="http://schemas.microsoft.com/office/powerpoint/2010/main" val="241123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2665FB-44D6-43CD-8E68-E9E88D13D711}" type="slidenum">
              <a:rPr lang="en-GB" smtClean="0"/>
              <a:pPr/>
              <a:t>24</a:t>
            </a:fld>
            <a:endParaRPr lang="en-GB"/>
          </a:p>
        </p:txBody>
      </p:sp>
    </p:spTree>
    <p:extLst>
      <p:ext uri="{BB962C8B-B14F-4D97-AF65-F5344CB8AC3E}">
        <p14:creationId xmlns:p14="http://schemas.microsoft.com/office/powerpoint/2010/main" val="304944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259E50-8C76-4A70-B5C2-15E4501BEB4C}" type="datetimeFigureOut">
              <a:rPr lang="en-GB" smtClean="0"/>
              <a:pPr/>
              <a:t>03/11/2018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22B83-205E-4FC3-AA10-1CEBEA10CFA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59E50-8C76-4A70-B5C2-15E4501BEB4C}" type="datetimeFigureOut">
              <a:rPr lang="en-GB" smtClean="0"/>
              <a:pPr/>
              <a:t>03/11/2018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22B83-205E-4FC3-AA10-1CEBEA10CF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298683439"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vimeo.com/29868365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29868334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3.jpeg"/><Relationship Id="rId4" Type="http://schemas.openxmlformats.org/officeDocument/2006/relationships/hyperlink" Target="https://vimeo.com/29868337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298689829"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vimeo.com/29868993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298689987"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298690029"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vimeo.com/298690162" TargetMode="External"/><Relationship Id="rId4" Type="http://schemas.openxmlformats.org/officeDocument/2006/relationships/hyperlink" Target="https://vimeo.com/2986901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hyperlink" Target="https://vimeo.com/106861779"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hyperlink" Target="http://www.google.co.uk/url?sa=i&amp;rct=j&amp;q=&amp;esrc=s&amp;source=images&amp;cd=&amp;cad=rja&amp;uact=8&amp;docid=dO4wJGONlASyQM&amp;tbnid=LzZwnVQlArgINM:&amp;ved=0CAUQjRw&amp;url=http://www.ingoaccountabilitycharter.org/home/charter-members/oxfam-international/&amp;ei=QWxzU8PyAqnG7AagzoCwAQ&amp;bvm=bv.66699033,d.ZGU&amp;psig=AFQjCNGUYi5aexvSW6iIEBaDNZUobrcKkw&amp;ust=140015963747893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vimeo.com/24583874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10686177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07504" y="1772816"/>
            <a:ext cx="9036496" cy="1656184"/>
          </a:xfrm>
        </p:spPr>
        <p:txBody>
          <a:bodyPr>
            <a:normAutofit fontScale="90000"/>
          </a:bodyPr>
          <a:lstStyle/>
          <a:p>
            <a:r>
              <a:rPr lang="en-GB" sz="7300" dirty="0">
                <a:latin typeface="Stencil" panose="040409050D0802020404" pitchFamily="82" charset="0"/>
              </a:rPr>
              <a:t>Nuclear Weapons</a:t>
            </a:r>
            <a:r>
              <a:rPr lang="en-GB" sz="6700" b="1" dirty="0">
                <a:latin typeface="+mn-lt"/>
              </a:rPr>
              <a:t/>
            </a:r>
            <a:br>
              <a:rPr lang="en-GB" sz="6700" b="1" dirty="0">
                <a:latin typeface="+mn-lt"/>
              </a:rPr>
            </a:br>
            <a:r>
              <a:rPr lang="en-GB" b="1" dirty="0">
                <a:latin typeface="+mn-lt"/>
              </a:rPr>
              <a:t> </a:t>
            </a:r>
            <a:r>
              <a:rPr lang="en-GB" b="1" dirty="0">
                <a:latin typeface="Arial Nova Cond" panose="020B0506020202020204" pitchFamily="34" charset="0"/>
              </a:rPr>
              <a:t>General Information  </a:t>
            </a:r>
            <a:br>
              <a:rPr lang="en-GB" b="1" dirty="0">
                <a:latin typeface="Arial Nova Cond" panose="020B0506020202020204" pitchFamily="34" charset="0"/>
              </a:rPr>
            </a:br>
            <a:r>
              <a:rPr lang="en-GB" b="1" dirty="0">
                <a:latin typeface="Arial Nova Cond" panose="020B0506020202020204" pitchFamily="34" charset="0"/>
              </a:rPr>
              <a:t>Moral Issues </a:t>
            </a:r>
            <a:br>
              <a:rPr lang="en-GB" b="1" dirty="0">
                <a:latin typeface="Arial Nova Cond" panose="020B0506020202020204" pitchFamily="34" charset="0"/>
              </a:rPr>
            </a:br>
            <a:r>
              <a:rPr lang="en-GB" b="1" dirty="0">
                <a:latin typeface="Arial Nova Cond" panose="020B0506020202020204" pitchFamily="34" charset="0"/>
              </a:rPr>
              <a:t>Survivors’ Stories</a:t>
            </a:r>
            <a:r>
              <a:rPr lang="en-GB" sz="6100" b="1" dirty="0"/>
              <a:t/>
            </a:r>
            <a:br>
              <a:rPr lang="en-GB" sz="6100" b="1" dirty="0"/>
            </a:br>
            <a:r>
              <a:rPr lang="en-GB" sz="7200" dirty="0"/>
              <a:t/>
            </a:r>
            <a:br>
              <a:rPr lang="en-GB" sz="7200" dirty="0"/>
            </a:br>
            <a:endParaRPr lang="en-US" sz="7200" dirty="0"/>
          </a:p>
        </p:txBody>
      </p:sp>
      <p:pic>
        <p:nvPicPr>
          <p:cNvPr id="4" name="Picture 3" descr="Thistle-logo5 (1).png"/>
          <p:cNvPicPr>
            <a:picLocks noChangeAspect="1"/>
          </p:cNvPicPr>
          <p:nvPr/>
        </p:nvPicPr>
        <p:blipFill>
          <a:blip r:embed="rId2" cstate="print"/>
          <a:stretch>
            <a:fillRect/>
          </a:stretch>
        </p:blipFill>
        <p:spPr>
          <a:xfrm>
            <a:off x="3424388" y="3573016"/>
            <a:ext cx="2397567" cy="2664296"/>
          </a:xfrm>
          <a:prstGeom prst="rect">
            <a:avLst/>
          </a:prstGeom>
        </p:spPr>
      </p:pic>
      <p:sp>
        <p:nvSpPr>
          <p:cNvPr id="5" name="Title 1"/>
          <p:cNvSpPr txBox="1">
            <a:spLocks/>
          </p:cNvSpPr>
          <p:nvPr/>
        </p:nvSpPr>
        <p:spPr>
          <a:xfrm>
            <a:off x="3038996" y="3284984"/>
            <a:ext cx="3168352" cy="115212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chemeClr val="tx1"/>
                </a:solidFill>
                <a:effectLst/>
                <a:uLnTx/>
                <a:uFillTx/>
                <a:latin typeface="Arial Nova Cond" panose="020B0506020202020204" pitchFamily="34" charset="0"/>
                <a:ea typeface="+mj-ea"/>
                <a:cs typeface="+mj-cs"/>
              </a:rPr>
              <a:t>Brought to you by </a:t>
            </a:r>
            <a:r>
              <a:rPr kumimoji="0" lang="en-GB" sz="7200" b="0" i="0" u="none" strike="noStrike" kern="1200" cap="none" spc="0" normalizeH="0" baseline="0" noProof="0" dirty="0">
                <a:ln>
                  <a:noFill/>
                </a:ln>
                <a:solidFill>
                  <a:schemeClr val="tx1"/>
                </a:solidFill>
                <a:effectLst/>
                <a:uLnTx/>
                <a:uFillTx/>
                <a:ea typeface="+mj-ea"/>
                <a:cs typeface="+mj-cs"/>
              </a:rPr>
              <a:t/>
            </a:r>
            <a:br>
              <a:rPr kumimoji="0" lang="en-GB" sz="7200" b="0" i="0" u="none" strike="noStrike" kern="1200" cap="none" spc="0" normalizeH="0" baseline="0" noProof="0" dirty="0">
                <a:ln>
                  <a:noFill/>
                </a:ln>
                <a:solidFill>
                  <a:schemeClr val="tx1"/>
                </a:solidFill>
                <a:effectLst/>
                <a:uLnTx/>
                <a:uFillTx/>
                <a:ea typeface="+mj-ea"/>
                <a:cs typeface="+mj-cs"/>
              </a:rPr>
            </a:br>
            <a:endParaRPr kumimoji="0" lang="en-US" sz="7200" b="0" i="0" u="none" strike="noStrike" kern="1200" cap="none" spc="0" normalizeH="0" baseline="0" noProof="0" dirty="0">
              <a:ln>
                <a:noFill/>
              </a:ln>
              <a:solidFill>
                <a:schemeClr val="tx1"/>
              </a:solidFill>
              <a:effectLst/>
              <a:uLnTx/>
              <a:uFillTx/>
              <a:ea typeface="+mj-ea"/>
              <a:cs typeface="+mj-cs"/>
            </a:endParaRPr>
          </a:p>
        </p:txBody>
      </p:sp>
      <p:sp>
        <p:nvSpPr>
          <p:cNvPr id="6" name="Title 1"/>
          <p:cNvSpPr txBox="1">
            <a:spLocks/>
          </p:cNvSpPr>
          <p:nvPr/>
        </p:nvSpPr>
        <p:spPr>
          <a:xfrm>
            <a:off x="2195736" y="5733256"/>
            <a:ext cx="5040560"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2000" b="1"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mj-lt"/>
                <a:ea typeface="+mj-ea"/>
                <a:cs typeface="+mj-cs"/>
              </a:rPr>
              <a:t> </a:t>
            </a:r>
            <a:r>
              <a:rPr kumimoji="0" lang="en-GB" sz="2000" b="0" i="0" u="none" strike="noStrike" kern="1200" cap="none" spc="0" normalizeH="0" baseline="0" noProof="0" dirty="0">
                <a:ln>
                  <a:noFill/>
                </a:ln>
                <a:solidFill>
                  <a:schemeClr val="tx1"/>
                </a:solidFill>
                <a:effectLst/>
                <a:uLnTx/>
                <a:uFillTx/>
                <a:latin typeface="+mj-lt"/>
                <a:ea typeface="+mj-ea"/>
                <a:cs typeface="+mj-cs"/>
              </a:rPr>
              <a:t/>
            </a:r>
            <a:br>
              <a:rPr kumimoji="0" lang="en-GB" sz="2000" b="0" i="0" u="none" strike="noStrike" kern="1200" cap="none" spc="0" normalizeH="0" baseline="0" noProof="0" dirty="0">
                <a:ln>
                  <a:noFill/>
                </a:ln>
                <a:solidFill>
                  <a:schemeClr val="tx1"/>
                </a:solidFill>
                <a:effectLst/>
                <a:uLnTx/>
                <a:uFillTx/>
                <a:latin typeface="+mj-lt"/>
                <a:ea typeface="+mj-ea"/>
                <a:cs typeface="+mj-cs"/>
              </a:rPr>
            </a:b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Box 1"/>
          <p:cNvSpPr txBox="1"/>
          <p:nvPr/>
        </p:nvSpPr>
        <p:spPr>
          <a:xfrm>
            <a:off x="899592" y="6309320"/>
            <a:ext cx="7560840" cy="646331"/>
          </a:xfrm>
          <a:prstGeom prst="rect">
            <a:avLst/>
          </a:prstGeom>
          <a:noFill/>
        </p:spPr>
        <p:txBody>
          <a:bodyPr wrap="square" rtlCol="0">
            <a:spAutoFit/>
          </a:bodyPr>
          <a:lstStyle/>
          <a:p>
            <a:pPr lvl="0" algn="ctr">
              <a:spcBef>
                <a:spcPct val="0"/>
              </a:spcBef>
              <a:defRPr/>
            </a:pPr>
            <a:r>
              <a:rPr lang="en-GB" b="1" dirty="0"/>
              <a:t>Testimonies filmed by </a:t>
            </a:r>
            <a:r>
              <a:rPr lang="en-GB" b="1" dirty="0" err="1" smtClean="0"/>
              <a:t>Soka</a:t>
            </a:r>
            <a:r>
              <a:rPr lang="en-GB" b="1" dirty="0" smtClean="0"/>
              <a:t> </a:t>
            </a:r>
            <a:r>
              <a:rPr lang="en-GB" b="1" dirty="0"/>
              <a:t>Gakkai International</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mage result for nuclear tests map"/>
          <p:cNvPicPr>
            <a:picLocks noChangeAspect="1" noChangeArrowheads="1"/>
          </p:cNvPicPr>
          <p:nvPr/>
        </p:nvPicPr>
        <p:blipFill>
          <a:blip r:embed="rId3" cstate="print"/>
          <a:srcRect/>
          <a:stretch>
            <a:fillRect/>
          </a:stretch>
        </p:blipFill>
        <p:spPr bwMode="auto">
          <a:xfrm>
            <a:off x="0" y="260648"/>
            <a:ext cx="9144000" cy="604867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58775" y="4797152"/>
            <a:ext cx="8785225" cy="1470025"/>
          </a:xfrm>
        </p:spPr>
        <p:txBody>
          <a:bodyPr>
            <a:normAutofit fontScale="90000"/>
          </a:bodyPr>
          <a:lstStyle/>
          <a:p>
            <a:pPr>
              <a:defRPr/>
            </a:pPr>
            <a:r>
              <a:rPr lang="en-GB" dirty="0">
                <a:latin typeface="Arial Nova Cond" panose="020B0506020202020204" pitchFamily="34" charset="0"/>
                <a:cs typeface="Arial" panose="020B0604020202020204" pitchFamily="34" charset="0"/>
              </a:rPr>
              <a:t>2.4 million people worldwide will eventually die from cancers due to atmospheric nuclear tests</a:t>
            </a:r>
          </a:p>
        </p:txBody>
      </p:sp>
      <p:pic>
        <p:nvPicPr>
          <p:cNvPr id="11267" name="Picture 2"/>
          <p:cNvPicPr>
            <a:picLocks noChangeAspect="1" noChangeArrowheads="1"/>
          </p:cNvPicPr>
          <p:nvPr/>
        </p:nvPicPr>
        <p:blipFill>
          <a:blip r:embed="rId2" cstate="print"/>
          <a:srcRect/>
          <a:stretch>
            <a:fillRect/>
          </a:stretch>
        </p:blipFill>
        <p:spPr bwMode="auto">
          <a:xfrm>
            <a:off x="1476524" y="-4440"/>
            <a:ext cx="6120680" cy="45010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56"/>
            <a:ext cx="8229600" cy="1143000"/>
          </a:xfrm>
        </p:spPr>
        <p:txBody>
          <a:bodyPr/>
          <a:lstStyle/>
          <a:p>
            <a:r>
              <a:rPr lang="en-GB" dirty="0">
                <a:latin typeface="Stencil" panose="040409050D0802020404" pitchFamily="82" charset="0"/>
              </a:rPr>
              <a:t>Hiroshima &amp; Nagasaki</a:t>
            </a:r>
          </a:p>
        </p:txBody>
      </p:sp>
      <p:sp>
        <p:nvSpPr>
          <p:cNvPr id="3" name="Content Placeholder 2"/>
          <p:cNvSpPr>
            <a:spLocks noGrp="1"/>
          </p:cNvSpPr>
          <p:nvPr>
            <p:ph idx="1"/>
          </p:nvPr>
        </p:nvSpPr>
        <p:spPr>
          <a:xfrm>
            <a:off x="315831" y="980728"/>
            <a:ext cx="8784976" cy="5688632"/>
          </a:xfrm>
        </p:spPr>
        <p:txBody>
          <a:bodyPr>
            <a:normAutofit fontScale="92500" lnSpcReduction="10000"/>
          </a:bodyPr>
          <a:lstStyle/>
          <a:p>
            <a:pPr marL="0" indent="0">
              <a:buNone/>
            </a:pPr>
            <a:r>
              <a:rPr lang="en-GB" dirty="0">
                <a:latin typeface="Arial Nova Cond" panose="020B0506020202020204" pitchFamily="34" charset="0"/>
              </a:rPr>
              <a:t>6</a:t>
            </a:r>
            <a:r>
              <a:rPr lang="en-GB" baseline="30000" dirty="0">
                <a:latin typeface="Arial Nova Cond" panose="020B0506020202020204" pitchFamily="34" charset="0"/>
              </a:rPr>
              <a:t>th</a:t>
            </a:r>
            <a:r>
              <a:rPr lang="en-GB" dirty="0">
                <a:latin typeface="Arial Nova Cond" panose="020B0506020202020204" pitchFamily="34" charset="0"/>
              </a:rPr>
              <a:t> of Aug, </a:t>
            </a:r>
            <a:r>
              <a:rPr lang="en-GB" dirty="0" smtClean="0">
                <a:latin typeface="Arial Nova Cond" panose="020B0506020202020204" pitchFamily="34" charset="0"/>
              </a:rPr>
              <a:t>1945</a:t>
            </a:r>
          </a:p>
          <a:p>
            <a:pPr marL="0" indent="0">
              <a:buNone/>
            </a:pPr>
            <a:r>
              <a:rPr lang="en-GB" sz="2200" dirty="0">
                <a:latin typeface="Arial Nova Cond" panose="020B0506020202020204" pitchFamily="34" charset="0"/>
              </a:rPr>
              <a:t/>
            </a:r>
            <a:br>
              <a:rPr lang="en-GB" sz="2200" dirty="0">
                <a:latin typeface="Arial Nova Cond" panose="020B0506020202020204" pitchFamily="34" charset="0"/>
              </a:rPr>
            </a:br>
            <a:r>
              <a:rPr lang="en-GB" dirty="0">
                <a:latin typeface="Arial Nova Cond" panose="020B0506020202020204" pitchFamily="34" charset="0"/>
              </a:rPr>
              <a:t>During WW2, the US drops the first A-bomb on Hiroshima in Japan. Three days later, they drop another on Nagasaki. </a:t>
            </a:r>
          </a:p>
          <a:p>
            <a:pPr marL="0" indent="0">
              <a:buNone/>
            </a:pPr>
            <a:endParaRPr lang="en-GB" sz="2200" dirty="0">
              <a:latin typeface="Arial Nova Cond" panose="020B0506020202020204" pitchFamily="34" charset="0"/>
            </a:endParaRPr>
          </a:p>
          <a:p>
            <a:pPr marL="0" indent="0">
              <a:buNone/>
            </a:pPr>
            <a:r>
              <a:rPr lang="en-GB" dirty="0">
                <a:latin typeface="Arial Nova Cond" panose="020B0506020202020204" pitchFamily="34" charset="0"/>
              </a:rPr>
              <a:t>The explosions flattened buildings and swept bodies away as well as emitting intense heat (4,000°C) and radiation. Everything within 2 km was completely destroyed and burned. </a:t>
            </a:r>
          </a:p>
          <a:p>
            <a:pPr marL="0" indent="0">
              <a:buNone/>
            </a:pPr>
            <a:endParaRPr lang="en-GB" sz="2000" dirty="0">
              <a:latin typeface="Arial Nova Cond" panose="020B0506020202020204" pitchFamily="34" charset="0"/>
            </a:endParaRPr>
          </a:p>
          <a:p>
            <a:pPr marL="0" indent="0">
              <a:buNone/>
            </a:pPr>
            <a:r>
              <a:rPr lang="en-GB" dirty="0">
                <a:latin typeface="Arial Nova Cond" panose="020B0506020202020204" pitchFamily="34" charset="0"/>
              </a:rPr>
              <a:t>By 1950 over 340,000 people had died as a result of the two bombings.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88640"/>
            <a:ext cx="1049102" cy="699401"/>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1008112" cy="6720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1143000"/>
          </a:xfrm>
        </p:spPr>
        <p:txBody>
          <a:bodyPr>
            <a:normAutofit fontScale="90000"/>
          </a:bodyPr>
          <a:lstStyle/>
          <a:p>
            <a:r>
              <a:rPr lang="en-GB" sz="4800" dirty="0" err="1">
                <a:latin typeface="Stencil" panose="040409050D0802020404" pitchFamily="82" charset="0"/>
              </a:rPr>
              <a:t>Hibakusha</a:t>
            </a:r>
            <a:r>
              <a:rPr lang="en-GB" sz="4800" dirty="0">
                <a:latin typeface="Stencil" panose="040409050D0802020404" pitchFamily="82" charset="0"/>
              </a:rPr>
              <a:t> </a:t>
            </a:r>
            <a:br>
              <a:rPr lang="en-GB" sz="4800" dirty="0">
                <a:latin typeface="Stencil" panose="040409050D0802020404" pitchFamily="82" charset="0"/>
              </a:rPr>
            </a:br>
            <a:r>
              <a:rPr lang="en-GB" sz="4800" dirty="0">
                <a:latin typeface="Stencil" panose="040409050D0802020404" pitchFamily="82" charset="0"/>
              </a:rPr>
              <a:t>(A-BOMB SURVIVORS) </a:t>
            </a:r>
          </a:p>
        </p:txBody>
      </p:sp>
      <p:sp>
        <p:nvSpPr>
          <p:cNvPr id="3" name="Content Placeholder 2"/>
          <p:cNvSpPr>
            <a:spLocks noGrp="1"/>
          </p:cNvSpPr>
          <p:nvPr>
            <p:ph idx="1"/>
          </p:nvPr>
        </p:nvSpPr>
        <p:spPr>
          <a:xfrm>
            <a:off x="251520" y="1484784"/>
            <a:ext cx="8784976" cy="5112568"/>
          </a:xfrm>
        </p:spPr>
        <p:txBody>
          <a:bodyPr>
            <a:noAutofit/>
          </a:bodyPr>
          <a:lstStyle/>
          <a:p>
            <a:pPr marL="0" indent="0">
              <a:buNone/>
            </a:pPr>
            <a:r>
              <a:rPr lang="en-GB" sz="2400" dirty="0">
                <a:latin typeface="Arial Nova Cond" panose="020B0506020202020204" pitchFamily="34" charset="0"/>
              </a:rPr>
              <a:t>Survivors of the atomic bomb are called </a:t>
            </a:r>
            <a:r>
              <a:rPr lang="en-GB" sz="2400" dirty="0" err="1">
                <a:latin typeface="Arial Nova Cond" panose="020B0506020202020204" pitchFamily="34" charset="0"/>
              </a:rPr>
              <a:t>Hibakusha</a:t>
            </a:r>
            <a:r>
              <a:rPr lang="en-GB" sz="2400" dirty="0">
                <a:latin typeface="Arial Nova Cond" panose="020B0506020202020204" pitchFamily="34" charset="0"/>
              </a:rPr>
              <a:t>.</a:t>
            </a:r>
          </a:p>
          <a:p>
            <a:pPr marL="0" indent="0">
              <a:buNone/>
            </a:pPr>
            <a:endParaRPr lang="en-GB" sz="2000" dirty="0">
              <a:latin typeface="Arial Nova Cond" panose="020B0506020202020204" pitchFamily="34" charset="0"/>
            </a:endParaRPr>
          </a:p>
          <a:p>
            <a:pPr marL="0" indent="0">
              <a:buNone/>
            </a:pPr>
            <a:r>
              <a:rPr lang="en-GB" sz="2400" dirty="0">
                <a:latin typeface="Arial Nova Cond" panose="020B0506020202020204" pitchFamily="34" charset="0"/>
              </a:rPr>
              <a:t>In addition to the emotional scars from the A-bomb, they also suffer from numerous illnesses considered to be after-effects of the A-bomb.</a:t>
            </a:r>
          </a:p>
          <a:p>
            <a:pPr marL="0" indent="0">
              <a:buNone/>
            </a:pPr>
            <a:endParaRPr lang="en-GB" sz="2000" dirty="0">
              <a:latin typeface="Arial Nova Cond" panose="020B0506020202020204" pitchFamily="34" charset="0"/>
            </a:endParaRPr>
          </a:p>
          <a:p>
            <a:pPr marL="0" indent="0">
              <a:buNone/>
            </a:pPr>
            <a:r>
              <a:rPr lang="en-GB" sz="2400" dirty="0">
                <a:latin typeface="Arial Nova Cond" panose="020B0506020202020204" pitchFamily="34" charset="0"/>
              </a:rPr>
              <a:t>These illnesses have affected many generations of family members, creating 2</a:t>
            </a:r>
            <a:r>
              <a:rPr lang="en-GB" sz="2400" baseline="30000" dirty="0">
                <a:latin typeface="Arial Nova Cond" panose="020B0506020202020204" pitchFamily="34" charset="0"/>
              </a:rPr>
              <a:t>nd</a:t>
            </a:r>
            <a:r>
              <a:rPr lang="en-GB" sz="2400" dirty="0">
                <a:latin typeface="Arial Nova Cond" panose="020B0506020202020204" pitchFamily="34" charset="0"/>
              </a:rPr>
              <a:t> and 3</a:t>
            </a:r>
            <a:r>
              <a:rPr lang="en-GB" sz="2400" baseline="30000" dirty="0">
                <a:latin typeface="Arial Nova Cond" panose="020B0506020202020204" pitchFamily="34" charset="0"/>
              </a:rPr>
              <a:t>rd</a:t>
            </a:r>
            <a:r>
              <a:rPr lang="en-GB" sz="2400" dirty="0">
                <a:latin typeface="Arial Nova Cond" panose="020B0506020202020204" pitchFamily="34" charset="0"/>
              </a:rPr>
              <a:t> generation </a:t>
            </a:r>
            <a:r>
              <a:rPr lang="en-GB" sz="2400" dirty="0" err="1">
                <a:latin typeface="Arial Nova Cond" panose="020B0506020202020204" pitchFamily="34" charset="0"/>
              </a:rPr>
              <a:t>Hibakusha</a:t>
            </a:r>
            <a:r>
              <a:rPr lang="en-GB" sz="2400" dirty="0">
                <a:latin typeface="Arial Nova Cond" panose="020B0506020202020204" pitchFamily="34" charset="0"/>
              </a:rPr>
              <a:t>.</a:t>
            </a:r>
          </a:p>
          <a:p>
            <a:pPr marL="0" indent="0">
              <a:buNone/>
            </a:pPr>
            <a:endParaRPr lang="en-GB" sz="2000" dirty="0">
              <a:latin typeface="Arial Nova Cond" panose="020B0506020202020204" pitchFamily="34" charset="0"/>
            </a:endParaRPr>
          </a:p>
          <a:p>
            <a:pPr marL="0" indent="0">
              <a:buNone/>
            </a:pPr>
            <a:r>
              <a:rPr lang="en-GB" sz="2400" dirty="0" err="1">
                <a:latin typeface="Arial Nova Cond" panose="020B0506020202020204" pitchFamily="34" charset="0"/>
              </a:rPr>
              <a:t>Hibakusha’s</a:t>
            </a:r>
            <a:r>
              <a:rPr lang="en-GB" sz="2400" dirty="0">
                <a:latin typeface="Arial Nova Cond" panose="020B0506020202020204" pitchFamily="34" charset="0"/>
              </a:rPr>
              <a:t> stories are important because they can convey the truth of the tragedies to future generations and counteract the normalisation of nuclear weapons.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88640"/>
            <a:ext cx="1427262" cy="95150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04044"/>
            <a:ext cx="1404156" cy="9361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4056"/>
            <a:ext cx="8229600" cy="908720"/>
          </a:xfrm>
        </p:spPr>
        <p:txBody>
          <a:bodyPr>
            <a:normAutofit fontScale="90000"/>
          </a:bodyPr>
          <a:lstStyle/>
          <a:p>
            <a:r>
              <a:rPr lang="en-GB" b="1" dirty="0" err="1">
                <a:latin typeface="Stencil" pitchFamily="82" charset="0"/>
              </a:rPr>
              <a:t>Sueko</a:t>
            </a:r>
            <a:r>
              <a:rPr lang="en-GB" b="1" dirty="0">
                <a:latin typeface="Stencil" pitchFamily="82" charset="0"/>
              </a:rPr>
              <a:t> Takada  - Survivor of Nagasaki </a:t>
            </a:r>
            <a:r>
              <a:rPr lang="en-GB" dirty="0"/>
              <a:t/>
            </a:r>
            <a:br>
              <a:rPr lang="en-GB" dirty="0"/>
            </a:br>
            <a:r>
              <a:rPr lang="en-GB" dirty="0" smtClean="0"/>
              <a:t> </a:t>
            </a:r>
            <a:endParaRPr lang="en-GB" dirty="0"/>
          </a:p>
        </p:txBody>
      </p:sp>
      <p:sp>
        <p:nvSpPr>
          <p:cNvPr id="3" name="Content Placeholder 2"/>
          <p:cNvSpPr>
            <a:spLocks noGrp="1"/>
          </p:cNvSpPr>
          <p:nvPr>
            <p:ph idx="1"/>
          </p:nvPr>
        </p:nvSpPr>
        <p:spPr>
          <a:xfrm>
            <a:off x="0" y="1340768"/>
            <a:ext cx="8676456" cy="2376264"/>
          </a:xfrm>
        </p:spPr>
        <p:txBody>
          <a:bodyPr>
            <a:normAutofit/>
          </a:bodyPr>
          <a:lstStyle/>
          <a:p>
            <a:pPr algn="ctr">
              <a:buNone/>
            </a:pPr>
            <a:r>
              <a:rPr lang="en-GB" dirty="0" smtClean="0"/>
              <a:t>	</a:t>
            </a:r>
            <a:r>
              <a:rPr lang="en-GB" dirty="0" smtClean="0">
                <a:latin typeface="Arial Nova Cond"/>
              </a:rPr>
              <a:t>She </a:t>
            </a:r>
            <a:r>
              <a:rPr lang="en-GB" dirty="0">
                <a:latin typeface="Arial Nova Cond"/>
              </a:rPr>
              <a:t>was 6 years old </a:t>
            </a:r>
            <a:r>
              <a:rPr lang="en-GB" dirty="0" smtClean="0">
                <a:latin typeface="Arial Nova Cond"/>
              </a:rPr>
              <a:t>and </a:t>
            </a:r>
            <a:r>
              <a:rPr lang="en-GB" dirty="0">
                <a:latin typeface="Arial Nova Cond"/>
              </a:rPr>
              <a:t>she developed major health problems considered after-effects of her exposure. </a:t>
            </a:r>
          </a:p>
          <a:p>
            <a:pPr>
              <a:buNone/>
            </a:pPr>
            <a:endParaRPr lang="en-GB" dirty="0"/>
          </a:p>
        </p:txBody>
      </p:sp>
      <p:pic>
        <p:nvPicPr>
          <p:cNvPr id="1026" name="Picture 2" descr="Image result for Sueko Takada"/>
          <p:cNvPicPr>
            <a:picLocks noChangeAspect="1" noChangeArrowheads="1"/>
          </p:cNvPicPr>
          <p:nvPr/>
        </p:nvPicPr>
        <p:blipFill>
          <a:blip r:embed="rId2" cstate="print"/>
          <a:srcRect/>
          <a:stretch>
            <a:fillRect/>
          </a:stretch>
        </p:blipFill>
        <p:spPr bwMode="auto">
          <a:xfrm>
            <a:off x="2627784" y="3068960"/>
            <a:ext cx="4128457" cy="3096344"/>
          </a:xfrm>
          <a:prstGeom prst="rect">
            <a:avLst/>
          </a:prstGeom>
          <a:noFill/>
        </p:spPr>
      </p:pic>
      <p:sp>
        <p:nvSpPr>
          <p:cNvPr id="5" name="Content Placeholder 2"/>
          <p:cNvSpPr txBox="1">
            <a:spLocks/>
          </p:cNvSpPr>
          <p:nvPr/>
        </p:nvSpPr>
        <p:spPr>
          <a:xfrm>
            <a:off x="2195736" y="6165304"/>
            <a:ext cx="4824536" cy="648072"/>
          </a:xfrm>
          <a:prstGeom prst="rect">
            <a:avLst/>
          </a:prstGeom>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Arial Nova Cond"/>
              </a:rPr>
              <a:t>Video</a:t>
            </a:r>
            <a:r>
              <a:rPr kumimoji="0" lang="en-GB" sz="3200" b="0" i="0" u="none" strike="noStrike" kern="1200" cap="none" spc="0" normalizeH="0" noProof="0" dirty="0" smtClean="0">
                <a:ln>
                  <a:noFill/>
                </a:ln>
                <a:solidFill>
                  <a:schemeClr val="tx1"/>
                </a:solidFill>
                <a:effectLst/>
                <a:uLnTx/>
                <a:uFillTx/>
                <a:latin typeface="Arial Nova Cond"/>
              </a:rPr>
              <a:t> </a:t>
            </a:r>
            <a:r>
              <a:rPr kumimoji="0" lang="en-GB" sz="3200" b="0" i="0" u="none" strike="noStrike" kern="1200" cap="none" spc="0" normalizeH="0" noProof="0" dirty="0" smtClean="0">
                <a:ln>
                  <a:noFill/>
                </a:ln>
                <a:solidFill>
                  <a:schemeClr val="tx1"/>
                </a:solidFill>
                <a:effectLst/>
                <a:uLnTx/>
                <a:uFillTx/>
                <a:latin typeface="Arial Nova Cond"/>
                <a:hlinkClick r:id="rId3"/>
              </a:rPr>
              <a:t>section 1</a:t>
            </a:r>
            <a:r>
              <a:rPr kumimoji="0" lang="en-GB" sz="3200" b="0" i="0" u="none" strike="noStrike" kern="1200" cap="none" spc="0" normalizeH="0" noProof="0" dirty="0" smtClean="0">
                <a:ln>
                  <a:noFill/>
                </a:ln>
                <a:solidFill>
                  <a:schemeClr val="tx1"/>
                </a:solidFill>
                <a:effectLst/>
                <a:uLnTx/>
                <a:uFillTx/>
                <a:latin typeface="Arial Nova Cond"/>
              </a:rPr>
              <a:t> </a:t>
            </a:r>
            <a:r>
              <a:rPr kumimoji="0" lang="en-GB" sz="3200" b="0" i="0" u="none" strike="noStrike" kern="1200" cap="none" spc="0" normalizeH="0" noProof="0" dirty="0" smtClean="0">
                <a:ln>
                  <a:noFill/>
                </a:ln>
                <a:solidFill>
                  <a:schemeClr val="tx1"/>
                </a:solidFill>
                <a:effectLst/>
                <a:uLnTx/>
                <a:uFillTx/>
                <a:latin typeface="Arial Nova Cond"/>
              </a:rPr>
              <a:t>&amp; </a:t>
            </a:r>
            <a:r>
              <a:rPr kumimoji="0" lang="en-GB" sz="3200" b="0" i="0" u="none" strike="noStrike" kern="1200" cap="none" spc="0" normalizeH="0" noProof="0" dirty="0" smtClean="0">
                <a:ln>
                  <a:noFill/>
                </a:ln>
                <a:solidFill>
                  <a:schemeClr val="tx1"/>
                </a:solidFill>
                <a:effectLst/>
                <a:uLnTx/>
                <a:uFillTx/>
                <a:latin typeface="Arial Nova Cond"/>
                <a:hlinkClick r:id="rId4"/>
              </a:rPr>
              <a:t>section 2</a:t>
            </a:r>
            <a:endParaRPr kumimoji="0" lang="en-GB" sz="3200" b="0" i="0" u="none" strike="noStrike" kern="1200" cap="none" spc="0" normalizeH="0" baseline="0" noProof="0" dirty="0" smtClean="0">
              <a:ln>
                <a:noFill/>
              </a:ln>
              <a:solidFill>
                <a:schemeClr val="tx1"/>
              </a:solidFill>
              <a:effectLst/>
              <a:uLnTx/>
              <a:uFillTx/>
              <a:latin typeface="Arial Nova Cond"/>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flag.jpg"/>
          <p:cNvPicPr>
            <a:picLocks noChangeAspect="1"/>
          </p:cNvPicPr>
          <p:nvPr/>
        </p:nvPicPr>
        <p:blipFill>
          <a:blip r:embed="rId5" cstate="print"/>
          <a:stretch>
            <a:fillRect/>
          </a:stretch>
        </p:blipFill>
        <p:spPr>
          <a:xfrm>
            <a:off x="251520" y="4005064"/>
            <a:ext cx="1944216" cy="1296144"/>
          </a:xfrm>
          <a:prstGeom prst="rect">
            <a:avLst/>
          </a:prstGeom>
        </p:spPr>
      </p:pic>
      <p:pic>
        <p:nvPicPr>
          <p:cNvPr id="7" name="Picture 6" descr="flag.jpg"/>
          <p:cNvPicPr>
            <a:picLocks noChangeAspect="1"/>
          </p:cNvPicPr>
          <p:nvPr/>
        </p:nvPicPr>
        <p:blipFill>
          <a:blip r:embed="rId5" cstate="print"/>
          <a:stretch>
            <a:fillRect/>
          </a:stretch>
        </p:blipFill>
        <p:spPr>
          <a:xfrm>
            <a:off x="7020272" y="4005064"/>
            <a:ext cx="1861939" cy="12412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n-GB" b="1" dirty="0" err="1">
                <a:latin typeface="Stencil" panose="040409050D0802020404" pitchFamily="82" charset="0"/>
              </a:rPr>
              <a:t>Kikue</a:t>
            </a:r>
            <a:r>
              <a:rPr lang="en-GB" b="1" dirty="0">
                <a:latin typeface="Stencil" panose="040409050D0802020404" pitchFamily="82" charset="0"/>
              </a:rPr>
              <a:t> </a:t>
            </a:r>
            <a:r>
              <a:rPr lang="en-GB" b="1" dirty="0" err="1">
                <a:latin typeface="Stencil" panose="040409050D0802020404" pitchFamily="82" charset="0"/>
              </a:rPr>
              <a:t>Shiota</a:t>
            </a:r>
            <a:r>
              <a:rPr lang="en-GB" b="1" dirty="0">
                <a:latin typeface="Stencil" panose="040409050D0802020404" pitchFamily="82" charset="0"/>
              </a:rPr>
              <a:t> </a:t>
            </a:r>
            <a:r>
              <a:rPr lang="en-GB" dirty="0">
                <a:latin typeface="Stencil" panose="040409050D0802020404" pitchFamily="82" charset="0"/>
              </a:rPr>
              <a:t>- </a:t>
            </a:r>
            <a:r>
              <a:rPr lang="en-GB" dirty="0" err="1">
                <a:latin typeface="Stencil" panose="040409050D0802020404" pitchFamily="82" charset="0"/>
              </a:rPr>
              <a:t>HIBAKUSHa</a:t>
            </a:r>
            <a:endParaRPr lang="en-GB" dirty="0">
              <a:latin typeface="Stencil" panose="040409050D0802020404" pitchFamily="82" charset="0"/>
            </a:endParaRPr>
          </a:p>
        </p:txBody>
      </p:sp>
      <p:sp>
        <p:nvSpPr>
          <p:cNvPr id="3" name="Content Placeholder 2"/>
          <p:cNvSpPr>
            <a:spLocks noGrp="1"/>
          </p:cNvSpPr>
          <p:nvPr>
            <p:ph idx="1"/>
          </p:nvPr>
        </p:nvSpPr>
        <p:spPr>
          <a:xfrm>
            <a:off x="179512" y="980728"/>
            <a:ext cx="8676456" cy="2664296"/>
          </a:xfrm>
        </p:spPr>
        <p:txBody>
          <a:bodyPr>
            <a:normAutofit/>
          </a:bodyPr>
          <a:lstStyle/>
          <a:p>
            <a:pPr algn="ctr">
              <a:buNone/>
            </a:pPr>
            <a:r>
              <a:rPr lang="en-GB" b="1" dirty="0">
                <a:latin typeface="Arial Nova Cond" panose="020B0506020202020204" pitchFamily="34" charset="0"/>
              </a:rPr>
              <a:t>	</a:t>
            </a:r>
            <a:r>
              <a:rPr lang="en-GB" sz="2800" dirty="0">
                <a:latin typeface="Arial Nova Cond" panose="020B0506020202020204" pitchFamily="34" charset="0"/>
              </a:rPr>
              <a:t>She was 21 years old at the time of the A-bomb.</a:t>
            </a:r>
          </a:p>
          <a:p>
            <a:pPr algn="ctr">
              <a:buNone/>
            </a:pPr>
            <a:r>
              <a:rPr lang="en-GB" sz="2800" dirty="0">
                <a:latin typeface="Arial Nova Cond" panose="020B0506020202020204" pitchFamily="34" charset="0"/>
              </a:rPr>
              <a:t> Her 14 year old sister was killed and her 10 year old brother suffered severe burns. Her mother died suddenly within a month of acute leukaemia. Their house was flattened completely.</a:t>
            </a:r>
          </a:p>
          <a:p>
            <a:pPr algn="ctr">
              <a:buNone/>
            </a:pPr>
            <a:endParaRPr lang="en-GB" dirty="0"/>
          </a:p>
          <a:p>
            <a:pPr>
              <a:buNone/>
            </a:pPr>
            <a:endParaRPr lang="en-GB" dirty="0"/>
          </a:p>
        </p:txBody>
      </p:sp>
      <p:sp>
        <p:nvSpPr>
          <p:cNvPr id="5" name="Content Placeholder 2"/>
          <p:cNvSpPr txBox="1">
            <a:spLocks/>
          </p:cNvSpPr>
          <p:nvPr/>
        </p:nvSpPr>
        <p:spPr>
          <a:xfrm>
            <a:off x="2210328" y="6012296"/>
            <a:ext cx="4784210" cy="657064"/>
          </a:xfrm>
          <a:prstGeom prst="rect">
            <a:avLst/>
          </a:prstGeom>
        </p:spPr>
        <p:txBody>
          <a:bodyPr vert="horz" lIns="91440" tIns="45720" rIns="91440" bIns="45720" rtlCol="0">
            <a:normAutofit fontScale="3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600" b="0" i="0" u="none" strike="noStrike" kern="1200" cap="none" spc="0" normalizeH="0" baseline="0" noProof="0" dirty="0">
                <a:ln>
                  <a:noFill/>
                </a:ln>
                <a:effectLst/>
                <a:uLnTx/>
                <a:uFillTx/>
                <a:latin typeface="Arial Nova Cond" panose="020B0506020202020204" pitchFamily="34" charset="0"/>
              </a:rPr>
              <a:t>Video</a:t>
            </a:r>
            <a:r>
              <a:rPr kumimoji="0" lang="en-GB" sz="8600" b="0" i="0" u="none" strike="noStrike" kern="1200" cap="none" spc="0" normalizeH="0" noProof="0" dirty="0">
                <a:ln>
                  <a:noFill/>
                </a:ln>
                <a:effectLst/>
                <a:uLnTx/>
                <a:uFillTx/>
                <a:latin typeface="Arial Nova Cond" panose="020B0506020202020204" pitchFamily="34" charset="0"/>
              </a:rPr>
              <a:t> </a:t>
            </a:r>
            <a:r>
              <a:rPr kumimoji="0" lang="en-GB" sz="8600" b="0" i="0" u="none" strike="noStrike" kern="1200" cap="none" spc="0" normalizeH="0" noProof="0" dirty="0" smtClean="0">
                <a:ln>
                  <a:noFill/>
                </a:ln>
                <a:effectLst/>
                <a:uLnTx/>
                <a:uFillTx/>
                <a:latin typeface="Arial Nova Cond" panose="020B0506020202020204" pitchFamily="34" charset="0"/>
                <a:hlinkClick r:id="rId3"/>
              </a:rPr>
              <a:t>section 3</a:t>
            </a:r>
            <a:r>
              <a:rPr kumimoji="0" lang="en-GB" sz="8600" b="0" i="0" u="none" strike="noStrike" kern="1200" cap="none" spc="0" normalizeH="0" noProof="0" dirty="0" smtClean="0">
                <a:ln>
                  <a:noFill/>
                </a:ln>
                <a:effectLst/>
                <a:uLnTx/>
                <a:uFillTx/>
                <a:latin typeface="Arial Nova Cond" panose="020B0506020202020204" pitchFamily="34" charset="0"/>
              </a:rPr>
              <a:t> &amp; </a:t>
            </a:r>
            <a:r>
              <a:rPr kumimoji="0" lang="en-GB" sz="8600" b="0" i="0" u="none" strike="noStrike" kern="1200" cap="none" spc="0" normalizeH="0" noProof="0" dirty="0" smtClean="0">
                <a:ln>
                  <a:noFill/>
                </a:ln>
                <a:effectLst/>
                <a:uLnTx/>
                <a:uFillTx/>
                <a:latin typeface="Arial Nova Cond" panose="020B0506020202020204" pitchFamily="34" charset="0"/>
                <a:hlinkClick r:id="rId4"/>
              </a:rPr>
              <a:t>section </a:t>
            </a:r>
            <a:r>
              <a:rPr kumimoji="0" lang="en-GB" sz="8600" b="0" i="0" u="none" strike="noStrike" kern="1200" cap="none" spc="0" normalizeH="0" noProof="0" dirty="0">
                <a:ln>
                  <a:noFill/>
                </a:ln>
                <a:effectLst/>
                <a:uLnTx/>
                <a:uFillTx/>
                <a:latin typeface="Arial Nova Cond" panose="020B0506020202020204" pitchFamily="34" charset="0"/>
                <a:hlinkClick r:id="rId4"/>
              </a:rPr>
              <a:t>4</a:t>
            </a:r>
            <a:endParaRPr kumimoji="0" lang="en-GB" sz="8600" b="0" i="0" u="none" strike="noStrike" kern="1200" cap="none" spc="0" normalizeH="0" baseline="0" noProof="0" dirty="0">
              <a:ln>
                <a:noFill/>
              </a:ln>
              <a:effectLst/>
              <a:uLnTx/>
              <a:uFillTx/>
              <a:latin typeface="Arial Nova Cond" panose="020B0506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Image result for Kikue Shiota"/>
          <p:cNvPicPr>
            <a:picLocks noChangeAspect="1" noChangeArrowheads="1"/>
          </p:cNvPicPr>
          <p:nvPr/>
        </p:nvPicPr>
        <p:blipFill>
          <a:blip r:embed="rId5" cstate="print"/>
          <a:srcRect/>
          <a:stretch>
            <a:fillRect/>
          </a:stretch>
        </p:blipFill>
        <p:spPr bwMode="auto">
          <a:xfrm>
            <a:off x="2210328" y="3429000"/>
            <a:ext cx="4784210" cy="2691916"/>
          </a:xfrm>
          <a:prstGeom prst="rect">
            <a:avLst/>
          </a:prstGeom>
          <a:noFill/>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4270999"/>
            <a:ext cx="1861066" cy="12407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8" y="4270999"/>
            <a:ext cx="1861065" cy="12407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44"/>
            <a:ext cx="9144000" cy="1080120"/>
          </a:xfrm>
        </p:spPr>
        <p:txBody>
          <a:bodyPr>
            <a:normAutofit/>
          </a:bodyPr>
          <a:lstStyle/>
          <a:p>
            <a:r>
              <a:rPr lang="en-GB" sz="4800" b="1" dirty="0">
                <a:latin typeface="Stencil" panose="040409050D0802020404" pitchFamily="82" charset="0"/>
              </a:rPr>
              <a:t>Aiko Kori - </a:t>
            </a:r>
            <a:r>
              <a:rPr lang="en-GB" sz="4800" b="1" dirty="0" err="1">
                <a:latin typeface="Stencil" panose="040409050D0802020404" pitchFamily="82" charset="0"/>
              </a:rPr>
              <a:t>Hibakusha</a:t>
            </a:r>
            <a:endParaRPr lang="en-GB" sz="4800" dirty="0">
              <a:latin typeface="Stencil" panose="040409050D0802020404" pitchFamily="82" charset="0"/>
            </a:endParaRPr>
          </a:p>
        </p:txBody>
      </p:sp>
      <p:sp>
        <p:nvSpPr>
          <p:cNvPr id="3" name="Content Placeholder 2"/>
          <p:cNvSpPr>
            <a:spLocks noGrp="1"/>
          </p:cNvSpPr>
          <p:nvPr>
            <p:ph idx="1"/>
          </p:nvPr>
        </p:nvSpPr>
        <p:spPr>
          <a:xfrm>
            <a:off x="107504" y="908720"/>
            <a:ext cx="8873404" cy="2680570"/>
          </a:xfrm>
        </p:spPr>
        <p:txBody>
          <a:bodyPr>
            <a:normAutofit fontScale="47500" lnSpcReduction="20000"/>
          </a:bodyPr>
          <a:lstStyle/>
          <a:p>
            <a:pPr algn="ctr">
              <a:buNone/>
            </a:pPr>
            <a:r>
              <a:rPr lang="en-GB" sz="5700" dirty="0">
                <a:latin typeface="Arial Nova Cond" panose="020B0506020202020204" pitchFamily="34" charset="0"/>
              </a:rPr>
              <a:t>She was 17 at the time of the A-bomb. </a:t>
            </a:r>
            <a:endParaRPr lang="en-GB" sz="5700" dirty="0" smtClean="0">
              <a:latin typeface="Arial Nova Cond" panose="020B0506020202020204" pitchFamily="34" charset="0"/>
            </a:endParaRPr>
          </a:p>
          <a:p>
            <a:pPr algn="ctr">
              <a:buNone/>
            </a:pPr>
            <a:endParaRPr lang="en-GB" sz="2500" dirty="0">
              <a:latin typeface="Arial Nova Cond" panose="020B0506020202020204" pitchFamily="34" charset="0"/>
            </a:endParaRPr>
          </a:p>
          <a:p>
            <a:pPr algn="ctr">
              <a:buNone/>
            </a:pPr>
            <a:r>
              <a:rPr lang="en-GB" sz="5700" dirty="0">
                <a:latin typeface="Arial Nova Cond" panose="020B0506020202020204" pitchFamily="34" charset="0"/>
              </a:rPr>
              <a:t>She was exposed at the factory where she worked. She was believed to be dead and was almost cremated. </a:t>
            </a:r>
            <a:endParaRPr lang="en-GB" sz="5700" dirty="0" smtClean="0">
              <a:latin typeface="Arial Nova Cond" panose="020B0506020202020204" pitchFamily="34" charset="0"/>
            </a:endParaRPr>
          </a:p>
          <a:p>
            <a:pPr algn="ctr">
              <a:buNone/>
            </a:pPr>
            <a:endParaRPr lang="en-GB" sz="2100" dirty="0">
              <a:latin typeface="Arial Nova Cond" panose="020B0506020202020204" pitchFamily="34" charset="0"/>
            </a:endParaRPr>
          </a:p>
          <a:p>
            <a:pPr algn="ctr">
              <a:buNone/>
            </a:pPr>
            <a:r>
              <a:rPr lang="en-GB" sz="5700" dirty="0">
                <a:latin typeface="Arial Nova Cond" panose="020B0506020202020204" pitchFamily="34" charset="0"/>
              </a:rPr>
              <a:t>She had leukaemia and her children had health problems. She suffered social stigmatisation and discrimination because of her exposure. </a:t>
            </a:r>
          </a:p>
          <a:p>
            <a:endParaRPr lang="en-GB" dirty="0"/>
          </a:p>
        </p:txBody>
      </p:sp>
      <p:pic>
        <p:nvPicPr>
          <p:cNvPr id="4" name="Picture 4" descr="Image result for Aiko Kori"/>
          <p:cNvPicPr>
            <a:picLocks noChangeAspect="1" noChangeArrowheads="1"/>
          </p:cNvPicPr>
          <p:nvPr/>
        </p:nvPicPr>
        <p:blipFill>
          <a:blip r:embed="rId2" cstate="print"/>
          <a:srcRect/>
          <a:stretch>
            <a:fillRect/>
          </a:stretch>
        </p:blipFill>
        <p:spPr bwMode="auto">
          <a:xfrm>
            <a:off x="2735796" y="3509151"/>
            <a:ext cx="3816423" cy="2862319"/>
          </a:xfrm>
          <a:prstGeom prst="rect">
            <a:avLst/>
          </a:prstGeom>
          <a:noFill/>
        </p:spPr>
      </p:pic>
      <p:sp>
        <p:nvSpPr>
          <p:cNvPr id="5" name="TextBox 4"/>
          <p:cNvSpPr txBox="1"/>
          <p:nvPr/>
        </p:nvSpPr>
        <p:spPr>
          <a:xfrm>
            <a:off x="1547664" y="6341258"/>
            <a:ext cx="6192688" cy="461665"/>
          </a:xfrm>
          <a:prstGeom prst="rect">
            <a:avLst/>
          </a:prstGeom>
          <a:noFill/>
        </p:spPr>
        <p:txBody>
          <a:bodyPr wrap="square" rtlCol="0">
            <a:spAutoFit/>
          </a:bodyPr>
          <a:lstStyle/>
          <a:p>
            <a:pPr algn="ctr"/>
            <a:r>
              <a:rPr lang="en-GB" sz="2400" dirty="0">
                <a:latin typeface="Arial Nova Cond" panose="020B0506020202020204" pitchFamily="34" charset="0"/>
              </a:rPr>
              <a:t>Video </a:t>
            </a:r>
            <a:r>
              <a:rPr lang="en-GB" sz="2400" dirty="0" smtClean="0">
                <a:latin typeface="Arial Nova Cond" panose="020B0506020202020204" pitchFamily="34" charset="0"/>
                <a:hlinkClick r:id="rId3"/>
              </a:rPr>
              <a:t>section </a:t>
            </a:r>
            <a:r>
              <a:rPr lang="en-GB" sz="2400" dirty="0" smtClean="0">
                <a:latin typeface="Arial Nova Cond" panose="020B0506020202020204" pitchFamily="34" charset="0"/>
                <a:hlinkClick r:id="rId3"/>
              </a:rPr>
              <a:t>5</a:t>
            </a:r>
            <a:r>
              <a:rPr lang="en-GB" sz="2400" dirty="0" smtClean="0">
                <a:latin typeface="Arial Nova Cond" panose="020B0506020202020204" pitchFamily="34" charset="0"/>
              </a:rPr>
              <a:t> </a:t>
            </a:r>
            <a:r>
              <a:rPr lang="en-GB" sz="2400" dirty="0" smtClean="0">
                <a:latin typeface="Arial Nova Cond" panose="020B0506020202020204" pitchFamily="34" charset="0"/>
              </a:rPr>
              <a:t>&amp; </a:t>
            </a:r>
            <a:r>
              <a:rPr lang="en-GB" sz="2400" dirty="0" smtClean="0">
                <a:latin typeface="Arial Nova Cond" panose="020B0506020202020204" pitchFamily="34" charset="0"/>
                <a:hlinkClick r:id="rId4"/>
              </a:rPr>
              <a:t>section </a:t>
            </a:r>
            <a:r>
              <a:rPr lang="en-GB" sz="2400" dirty="0" smtClean="0">
                <a:latin typeface="Arial Nova Cond" panose="020B0506020202020204" pitchFamily="34" charset="0"/>
                <a:hlinkClick r:id="rId4"/>
              </a:rPr>
              <a:t>6</a:t>
            </a:r>
            <a:endParaRPr lang="en-GB" sz="2400" dirty="0">
              <a:latin typeface="Arial Nova Cond" panose="020B0506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996932"/>
            <a:ext cx="1841376" cy="12275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692" y="3928372"/>
            <a:ext cx="1944216" cy="1296144"/>
          </a:xfrm>
          <a:prstGeom prst="rect">
            <a:avLst/>
          </a:prstGeom>
        </p:spPr>
      </p:pic>
    </p:spTree>
    <p:extLst>
      <p:ext uri="{BB962C8B-B14F-4D97-AF65-F5344CB8AC3E}">
        <p14:creationId xmlns:p14="http://schemas.microsoft.com/office/powerpoint/2010/main" val="403756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908720"/>
          </a:xfrm>
        </p:spPr>
        <p:txBody>
          <a:bodyPr>
            <a:normAutofit fontScale="90000"/>
          </a:bodyPr>
          <a:lstStyle/>
          <a:p>
            <a:r>
              <a:rPr lang="en-GB" b="1" dirty="0" err="1">
                <a:latin typeface="Stencil" pitchFamily="82" charset="0"/>
              </a:rPr>
              <a:t>Ayako</a:t>
            </a:r>
            <a:r>
              <a:rPr lang="en-GB" b="1" dirty="0">
                <a:latin typeface="Stencil" pitchFamily="82" charset="0"/>
              </a:rPr>
              <a:t> </a:t>
            </a:r>
            <a:r>
              <a:rPr lang="en-GB" b="1" dirty="0" err="1">
                <a:latin typeface="Stencil" pitchFamily="82" charset="0"/>
              </a:rPr>
              <a:t>Kozuka</a:t>
            </a:r>
            <a:r>
              <a:rPr lang="en-GB" b="1" dirty="0">
                <a:latin typeface="Stencil" pitchFamily="82" charset="0"/>
              </a:rPr>
              <a:t> </a:t>
            </a:r>
            <a:r>
              <a:rPr lang="en-GB" b="1" dirty="0" smtClean="0">
                <a:latin typeface="Stencil" pitchFamily="82" charset="0"/>
              </a:rPr>
              <a:t>- </a:t>
            </a:r>
            <a:r>
              <a:rPr lang="en-GB" b="1" dirty="0">
                <a:latin typeface="Stencil" pitchFamily="82" charset="0"/>
              </a:rPr>
              <a:t>Survivor of </a:t>
            </a:r>
            <a:r>
              <a:rPr lang="en-GB" b="1" dirty="0" smtClean="0">
                <a:latin typeface="Stencil" pitchFamily="82" charset="0"/>
              </a:rPr>
              <a:t>Hiroshima</a:t>
            </a:r>
            <a:r>
              <a:rPr lang="en-GB" dirty="0" smtClean="0">
                <a:latin typeface="Stencil" pitchFamily="82" charset="0"/>
              </a:rPr>
              <a:t> </a:t>
            </a:r>
            <a:endParaRPr lang="en-GB" dirty="0">
              <a:latin typeface="Stencil" pitchFamily="82" charset="0"/>
            </a:endParaRPr>
          </a:p>
        </p:txBody>
      </p:sp>
      <p:sp>
        <p:nvSpPr>
          <p:cNvPr id="3" name="Content Placeholder 2"/>
          <p:cNvSpPr>
            <a:spLocks noGrp="1"/>
          </p:cNvSpPr>
          <p:nvPr>
            <p:ph idx="1"/>
          </p:nvPr>
        </p:nvSpPr>
        <p:spPr>
          <a:xfrm>
            <a:off x="251520" y="1340768"/>
            <a:ext cx="8676456" cy="2376264"/>
          </a:xfrm>
        </p:spPr>
        <p:txBody>
          <a:bodyPr>
            <a:normAutofit fontScale="77500" lnSpcReduction="20000"/>
          </a:bodyPr>
          <a:lstStyle/>
          <a:p>
            <a:pPr algn="ctr">
              <a:buNone/>
            </a:pPr>
            <a:r>
              <a:rPr lang="en-GB" b="1" dirty="0" smtClean="0">
                <a:latin typeface="Arial Nova Cond"/>
              </a:rPr>
              <a:t>	</a:t>
            </a:r>
            <a:r>
              <a:rPr lang="en-GB" dirty="0" smtClean="0">
                <a:latin typeface="Arial Nova Cond"/>
              </a:rPr>
              <a:t>She </a:t>
            </a:r>
            <a:r>
              <a:rPr lang="en-GB" dirty="0">
                <a:latin typeface="Arial Nova Cond"/>
              </a:rPr>
              <a:t>was </a:t>
            </a:r>
            <a:r>
              <a:rPr lang="en-GB" dirty="0" smtClean="0">
                <a:latin typeface="Arial Nova Cond"/>
              </a:rPr>
              <a:t>16 when exposed at her workplace. </a:t>
            </a:r>
            <a:r>
              <a:rPr lang="en-GB" dirty="0">
                <a:latin typeface="Arial Nova Cond"/>
              </a:rPr>
              <a:t>Soon after "black rain" </a:t>
            </a:r>
            <a:r>
              <a:rPr lang="en-GB" dirty="0" smtClean="0">
                <a:latin typeface="Arial Nova Cond"/>
              </a:rPr>
              <a:t>fell </a:t>
            </a:r>
            <a:r>
              <a:rPr lang="en-GB" dirty="0">
                <a:latin typeface="Arial Nova Cond"/>
              </a:rPr>
              <a:t>over a wide area. This </a:t>
            </a:r>
            <a:r>
              <a:rPr lang="en-GB" dirty="0" smtClean="0">
                <a:latin typeface="Arial Nova Cond"/>
              </a:rPr>
              <a:t>contained </a:t>
            </a:r>
            <a:r>
              <a:rPr lang="en-GB" dirty="0">
                <a:latin typeface="Arial Nova Cond"/>
              </a:rPr>
              <a:t>dirt, dust and soot stirred up by the explosion that came into contact with radioactive materials, causing all those exposed to the rain radiation-related conditions. She remained uninjured by the </a:t>
            </a:r>
            <a:r>
              <a:rPr lang="en-GB" dirty="0" smtClean="0">
                <a:latin typeface="Arial Nova Cond"/>
              </a:rPr>
              <a:t>bomb, </a:t>
            </a:r>
            <a:r>
              <a:rPr lang="en-GB" dirty="0">
                <a:latin typeface="Arial Nova Cond"/>
              </a:rPr>
              <a:t>but ate </a:t>
            </a:r>
            <a:r>
              <a:rPr lang="en-GB" dirty="0" smtClean="0">
                <a:latin typeface="Arial Nova Cond"/>
              </a:rPr>
              <a:t>contaminated tomatoes </a:t>
            </a:r>
            <a:r>
              <a:rPr lang="en-GB" dirty="0">
                <a:latin typeface="Arial Nova Cond"/>
              </a:rPr>
              <a:t>and this led to a number of </a:t>
            </a:r>
            <a:r>
              <a:rPr lang="en-GB" dirty="0" smtClean="0">
                <a:latin typeface="Arial Nova Cond"/>
              </a:rPr>
              <a:t>illnesses.</a:t>
            </a:r>
            <a:endParaRPr lang="en-GB" dirty="0">
              <a:latin typeface="Arial Nova Cond"/>
            </a:endParaRPr>
          </a:p>
          <a:p>
            <a:pPr algn="ctr">
              <a:buNone/>
            </a:pPr>
            <a:endParaRPr lang="en-GB" dirty="0"/>
          </a:p>
          <a:p>
            <a:pPr>
              <a:buNone/>
            </a:pPr>
            <a:endParaRPr lang="en-GB" dirty="0"/>
          </a:p>
        </p:txBody>
      </p:sp>
      <p:pic>
        <p:nvPicPr>
          <p:cNvPr id="32770" name="Picture 2" descr="Image result for Ayako Kozuka"/>
          <p:cNvPicPr>
            <a:picLocks noChangeAspect="1" noChangeArrowheads="1"/>
          </p:cNvPicPr>
          <p:nvPr/>
        </p:nvPicPr>
        <p:blipFill>
          <a:blip r:embed="rId2" cstate="print"/>
          <a:srcRect/>
          <a:stretch>
            <a:fillRect/>
          </a:stretch>
        </p:blipFill>
        <p:spPr bwMode="auto">
          <a:xfrm>
            <a:off x="2987824" y="3717032"/>
            <a:ext cx="3168352" cy="2376265"/>
          </a:xfrm>
          <a:prstGeom prst="rect">
            <a:avLst/>
          </a:prstGeom>
          <a:noFill/>
        </p:spPr>
      </p:pic>
      <p:sp>
        <p:nvSpPr>
          <p:cNvPr id="5" name="Content Placeholder 2"/>
          <p:cNvSpPr txBox="1">
            <a:spLocks/>
          </p:cNvSpPr>
          <p:nvPr/>
        </p:nvSpPr>
        <p:spPr>
          <a:xfrm>
            <a:off x="2987824" y="6021288"/>
            <a:ext cx="3168352" cy="576064"/>
          </a:xfrm>
          <a:prstGeom prst="rect">
            <a:avLst/>
          </a:prstGeom>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000" b="0" i="0" u="none" strike="noStrike" kern="1200" cap="none" spc="0" normalizeH="0" baseline="0" noProof="0" dirty="0" smtClean="0">
                <a:ln>
                  <a:noFill/>
                </a:ln>
                <a:solidFill>
                  <a:schemeClr val="tx1"/>
                </a:solidFill>
                <a:effectLst/>
                <a:uLnTx/>
                <a:uFillTx/>
                <a:latin typeface="Arial Nova Cond"/>
              </a:rPr>
              <a:t>Video</a:t>
            </a:r>
            <a:r>
              <a:rPr kumimoji="0" lang="en-GB" sz="10000" b="0" i="0" u="none" strike="noStrike" kern="1200" cap="none" spc="0" normalizeH="0" noProof="0" dirty="0" smtClean="0">
                <a:ln>
                  <a:noFill/>
                </a:ln>
                <a:solidFill>
                  <a:schemeClr val="tx1"/>
                </a:solidFill>
                <a:effectLst/>
                <a:uLnTx/>
                <a:uFillTx/>
                <a:latin typeface="Arial Nova Cond"/>
              </a:rPr>
              <a:t> </a:t>
            </a:r>
            <a:r>
              <a:rPr kumimoji="0" lang="en-GB" sz="10000" b="0" i="0" u="none" strike="noStrike" kern="1200" cap="none" spc="0" normalizeH="0" noProof="0" dirty="0" smtClean="0">
                <a:ln>
                  <a:noFill/>
                </a:ln>
                <a:solidFill>
                  <a:schemeClr val="tx1"/>
                </a:solidFill>
                <a:effectLst/>
                <a:uLnTx/>
                <a:uFillTx/>
                <a:latin typeface="Arial Nova Cond"/>
                <a:hlinkClick r:id="rId3"/>
              </a:rPr>
              <a:t>section 7</a:t>
            </a:r>
            <a:endParaRPr kumimoji="0" lang="en-GB" sz="10000" b="0" i="0" u="none" strike="noStrike" kern="1200" cap="none" spc="0" normalizeH="0" baseline="0" noProof="0" dirty="0" smtClean="0">
              <a:ln>
                <a:noFill/>
              </a:ln>
              <a:solidFill>
                <a:schemeClr val="tx1"/>
              </a:solidFill>
              <a:effectLst/>
              <a:uLnTx/>
              <a:uFillTx/>
              <a:latin typeface="Arial Nova Cond"/>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flag.jpg"/>
          <p:cNvPicPr>
            <a:picLocks noChangeAspect="1"/>
          </p:cNvPicPr>
          <p:nvPr/>
        </p:nvPicPr>
        <p:blipFill>
          <a:blip r:embed="rId4" cstate="print"/>
          <a:stretch>
            <a:fillRect/>
          </a:stretch>
        </p:blipFill>
        <p:spPr>
          <a:xfrm>
            <a:off x="6804248" y="4149080"/>
            <a:ext cx="1851670" cy="1234447"/>
          </a:xfrm>
          <a:prstGeom prst="rect">
            <a:avLst/>
          </a:prstGeom>
        </p:spPr>
      </p:pic>
      <p:pic>
        <p:nvPicPr>
          <p:cNvPr id="7" name="Picture 6" descr="flag.jpg"/>
          <p:cNvPicPr>
            <a:picLocks noChangeAspect="1"/>
          </p:cNvPicPr>
          <p:nvPr/>
        </p:nvPicPr>
        <p:blipFill>
          <a:blip r:embed="rId4" cstate="print"/>
          <a:stretch>
            <a:fillRect/>
          </a:stretch>
        </p:blipFill>
        <p:spPr>
          <a:xfrm>
            <a:off x="467544" y="4221088"/>
            <a:ext cx="1872208" cy="12481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40" y="620688"/>
            <a:ext cx="8676456" cy="908720"/>
          </a:xfrm>
        </p:spPr>
        <p:txBody>
          <a:bodyPr>
            <a:normAutofit fontScale="90000"/>
          </a:bodyPr>
          <a:lstStyle/>
          <a:p>
            <a:r>
              <a:rPr lang="en-GB" sz="4200" b="1" dirty="0" err="1">
                <a:latin typeface="Stencil" pitchFamily="82" charset="0"/>
              </a:rPr>
              <a:t>Toyomi</a:t>
            </a:r>
            <a:r>
              <a:rPr lang="en-GB" sz="4200" b="1" dirty="0">
                <a:latin typeface="Stencil" pitchFamily="82" charset="0"/>
              </a:rPr>
              <a:t> Hashimoto </a:t>
            </a:r>
            <a:r>
              <a:rPr lang="en-GB" sz="4200" b="1" dirty="0" smtClean="0">
                <a:latin typeface="Stencil" pitchFamily="82" charset="0"/>
              </a:rPr>
              <a:t>- </a:t>
            </a:r>
            <a:r>
              <a:rPr lang="en-GB" sz="4200" b="1" dirty="0">
                <a:latin typeface="Stencil" pitchFamily="82" charset="0"/>
              </a:rPr>
              <a:t>Survivor of Nagasaki </a:t>
            </a:r>
            <a:r>
              <a:rPr lang="en-GB" dirty="0"/>
              <a:t/>
            </a:r>
            <a:br>
              <a:rPr lang="en-GB" dirty="0"/>
            </a:br>
            <a:r>
              <a:rPr lang="en-GB" dirty="0" smtClean="0"/>
              <a:t> </a:t>
            </a:r>
            <a:endParaRPr lang="en-GB" dirty="0"/>
          </a:p>
        </p:txBody>
      </p:sp>
      <p:sp>
        <p:nvSpPr>
          <p:cNvPr id="3" name="Content Placeholder 2"/>
          <p:cNvSpPr>
            <a:spLocks noGrp="1"/>
          </p:cNvSpPr>
          <p:nvPr>
            <p:ph idx="1"/>
          </p:nvPr>
        </p:nvSpPr>
        <p:spPr>
          <a:xfrm>
            <a:off x="0" y="1412776"/>
            <a:ext cx="8676456" cy="2376264"/>
          </a:xfrm>
        </p:spPr>
        <p:txBody>
          <a:bodyPr>
            <a:normAutofit fontScale="85000" lnSpcReduction="10000"/>
          </a:bodyPr>
          <a:lstStyle/>
          <a:p>
            <a:pPr algn="ctr">
              <a:buNone/>
            </a:pPr>
            <a:r>
              <a:rPr lang="en-GB" b="1" dirty="0" smtClean="0"/>
              <a:t>	</a:t>
            </a:r>
            <a:r>
              <a:rPr lang="en-GB" dirty="0" smtClean="0">
                <a:latin typeface="Arial Nova Cond"/>
              </a:rPr>
              <a:t>She was 21 and </a:t>
            </a:r>
            <a:r>
              <a:rPr lang="en-GB" dirty="0">
                <a:latin typeface="Arial Nova Cond"/>
              </a:rPr>
              <a:t>exposed home with her 3 year </a:t>
            </a:r>
            <a:r>
              <a:rPr lang="en-GB" dirty="0" smtClean="0">
                <a:latin typeface="Arial Nova Cond"/>
              </a:rPr>
              <a:t>old </a:t>
            </a:r>
            <a:r>
              <a:rPr lang="en-GB" dirty="0">
                <a:latin typeface="Arial Nova Cond"/>
              </a:rPr>
              <a:t>son who was blinded by the bombing. She was pregnant and her unborn child was </a:t>
            </a:r>
            <a:r>
              <a:rPr lang="en-GB" dirty="0" smtClean="0">
                <a:latin typeface="Arial Nova Cond"/>
              </a:rPr>
              <a:t>also </a:t>
            </a:r>
            <a:r>
              <a:rPr lang="en-GB" dirty="0">
                <a:latin typeface="Arial Nova Cond"/>
              </a:rPr>
              <a:t>exposed. Her husband died of illness later leaving her to raise 4 young children. She suffered with </a:t>
            </a:r>
            <a:r>
              <a:rPr lang="en-GB" dirty="0" err="1">
                <a:latin typeface="Arial Nova Cond"/>
              </a:rPr>
              <a:t>Leukopenia</a:t>
            </a:r>
            <a:r>
              <a:rPr lang="en-GB" dirty="0">
                <a:latin typeface="Arial Nova Cond"/>
              </a:rPr>
              <a:t> (opposite of leukaemia). </a:t>
            </a:r>
          </a:p>
          <a:p>
            <a:pPr algn="ctr">
              <a:buNone/>
            </a:pPr>
            <a:endParaRPr lang="en-GB" dirty="0"/>
          </a:p>
          <a:p>
            <a:pPr>
              <a:buNone/>
            </a:pPr>
            <a:endParaRPr lang="en-GB" dirty="0"/>
          </a:p>
        </p:txBody>
      </p:sp>
      <p:pic>
        <p:nvPicPr>
          <p:cNvPr id="33794" name="Picture 2" descr="Image result for Toyomi Hashimoto"/>
          <p:cNvPicPr>
            <a:picLocks noChangeAspect="1" noChangeArrowheads="1"/>
          </p:cNvPicPr>
          <p:nvPr/>
        </p:nvPicPr>
        <p:blipFill>
          <a:blip r:embed="rId2" cstate="print"/>
          <a:srcRect/>
          <a:stretch>
            <a:fillRect/>
          </a:stretch>
        </p:blipFill>
        <p:spPr bwMode="auto">
          <a:xfrm>
            <a:off x="2699792" y="3903686"/>
            <a:ext cx="3726804" cy="2189610"/>
          </a:xfrm>
          <a:prstGeom prst="rect">
            <a:avLst/>
          </a:prstGeom>
          <a:noFill/>
        </p:spPr>
      </p:pic>
      <p:sp>
        <p:nvSpPr>
          <p:cNvPr id="5" name="Content Placeholder 2"/>
          <p:cNvSpPr txBox="1">
            <a:spLocks/>
          </p:cNvSpPr>
          <p:nvPr/>
        </p:nvSpPr>
        <p:spPr>
          <a:xfrm>
            <a:off x="2699792" y="5949280"/>
            <a:ext cx="3726804" cy="432048"/>
          </a:xfrm>
          <a:prstGeom prst="rect">
            <a:avLst/>
          </a:prstGeom>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0800" b="0" i="0" u="none" strike="noStrike" kern="1200" cap="none" spc="0" normalizeH="0" baseline="0" noProof="0" dirty="0" smtClean="0">
                <a:ln>
                  <a:noFill/>
                </a:ln>
                <a:solidFill>
                  <a:schemeClr val="tx1"/>
                </a:solidFill>
                <a:effectLst/>
                <a:uLnTx/>
                <a:uFillTx/>
                <a:latin typeface="Arial Nova Cond"/>
              </a:rPr>
              <a:t>Video</a:t>
            </a:r>
            <a:r>
              <a:rPr kumimoji="0" lang="en-GB" sz="10800" b="0" i="0" u="none" strike="noStrike" kern="1200" cap="none" spc="0" normalizeH="0" noProof="0" dirty="0" smtClean="0">
                <a:ln>
                  <a:noFill/>
                </a:ln>
                <a:solidFill>
                  <a:schemeClr val="tx1"/>
                </a:solidFill>
                <a:effectLst/>
                <a:uLnTx/>
                <a:uFillTx/>
                <a:latin typeface="Arial Nova Cond"/>
              </a:rPr>
              <a:t> </a:t>
            </a:r>
            <a:r>
              <a:rPr kumimoji="0" lang="en-GB" sz="10800" b="0" i="0" u="none" strike="noStrike" kern="1200" cap="none" spc="0" normalizeH="0" noProof="0" dirty="0" smtClean="0">
                <a:ln>
                  <a:noFill/>
                </a:ln>
                <a:solidFill>
                  <a:schemeClr val="tx1"/>
                </a:solidFill>
                <a:effectLst/>
                <a:uLnTx/>
                <a:uFillTx/>
                <a:latin typeface="Arial Nova Cond"/>
              </a:rPr>
              <a:t> </a:t>
            </a:r>
            <a:r>
              <a:rPr kumimoji="0" lang="en-GB" sz="10800" b="0" i="0" u="none" strike="noStrike" kern="1200" cap="none" spc="0" normalizeH="0" noProof="0" dirty="0" smtClean="0">
                <a:ln>
                  <a:noFill/>
                </a:ln>
                <a:solidFill>
                  <a:schemeClr val="tx1"/>
                </a:solidFill>
                <a:effectLst/>
                <a:uLnTx/>
                <a:uFillTx/>
                <a:latin typeface="Arial Nova Cond"/>
                <a:hlinkClick r:id="rId3"/>
              </a:rPr>
              <a:t>section </a:t>
            </a:r>
            <a:r>
              <a:rPr kumimoji="0" lang="en-GB" sz="10800" b="0" i="0" u="none" strike="noStrike" kern="1200" cap="none" spc="0" normalizeH="0" noProof="0" dirty="0" smtClean="0">
                <a:ln>
                  <a:noFill/>
                </a:ln>
                <a:solidFill>
                  <a:schemeClr val="tx1"/>
                </a:solidFill>
                <a:effectLst/>
                <a:uLnTx/>
                <a:uFillTx/>
                <a:latin typeface="Arial Nova Cond"/>
                <a:hlinkClick r:id="rId3"/>
              </a:rPr>
              <a:t>8</a:t>
            </a:r>
            <a:endParaRPr kumimoji="0" lang="en-GB" sz="10800" b="0" i="0" u="none" strike="noStrike" kern="1200" cap="none" spc="0" normalizeH="0" baseline="0" noProof="0" dirty="0" smtClean="0">
              <a:ln>
                <a:noFill/>
              </a:ln>
              <a:solidFill>
                <a:schemeClr val="tx1"/>
              </a:solidFill>
              <a:effectLst/>
              <a:uLnTx/>
              <a:uFillTx/>
              <a:latin typeface="Arial Nova Cond"/>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flag.jpg"/>
          <p:cNvPicPr>
            <a:picLocks noChangeAspect="1"/>
          </p:cNvPicPr>
          <p:nvPr/>
        </p:nvPicPr>
        <p:blipFill>
          <a:blip r:embed="rId4" cstate="print"/>
          <a:stretch>
            <a:fillRect/>
          </a:stretch>
        </p:blipFill>
        <p:spPr>
          <a:xfrm>
            <a:off x="395536" y="4365104"/>
            <a:ext cx="1836204" cy="1224136"/>
          </a:xfrm>
          <a:prstGeom prst="rect">
            <a:avLst/>
          </a:prstGeom>
        </p:spPr>
      </p:pic>
      <p:pic>
        <p:nvPicPr>
          <p:cNvPr id="7" name="Picture 6" descr="flag.jpg"/>
          <p:cNvPicPr>
            <a:picLocks noChangeAspect="1"/>
          </p:cNvPicPr>
          <p:nvPr/>
        </p:nvPicPr>
        <p:blipFill>
          <a:blip r:embed="rId4" cstate="print"/>
          <a:stretch>
            <a:fillRect/>
          </a:stretch>
        </p:blipFill>
        <p:spPr>
          <a:xfrm>
            <a:off x="6876256" y="4293096"/>
            <a:ext cx="1813359" cy="12089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48072"/>
            <a:ext cx="8676456" cy="908720"/>
          </a:xfrm>
        </p:spPr>
        <p:txBody>
          <a:bodyPr>
            <a:noAutofit/>
          </a:bodyPr>
          <a:lstStyle/>
          <a:p>
            <a:r>
              <a:rPr lang="en-GB" sz="4000" dirty="0">
                <a:latin typeface="Stencil" panose="040409050D0802020404" pitchFamily="82" charset="0"/>
              </a:rPr>
              <a:t>Kazumi </a:t>
            </a:r>
            <a:r>
              <a:rPr lang="en-GB" sz="4000" dirty="0" err="1">
                <a:latin typeface="Stencil" panose="040409050D0802020404" pitchFamily="82" charset="0"/>
              </a:rPr>
              <a:t>Niwa</a:t>
            </a:r>
            <a:r>
              <a:rPr lang="en-GB" sz="4000" dirty="0">
                <a:latin typeface="Stencil" panose="040409050D0802020404" pitchFamily="82" charset="0"/>
              </a:rPr>
              <a:t> </a:t>
            </a:r>
            <a:br>
              <a:rPr lang="en-GB" sz="4000" dirty="0">
                <a:latin typeface="Stencil" panose="040409050D0802020404" pitchFamily="82" charset="0"/>
              </a:rPr>
            </a:br>
            <a:r>
              <a:rPr lang="en-GB" sz="4000" dirty="0">
                <a:latin typeface="Stencil" panose="040409050D0802020404" pitchFamily="82" charset="0"/>
              </a:rPr>
              <a:t>Second Generation HIBAKUSHA</a:t>
            </a:r>
            <a:br>
              <a:rPr lang="en-GB" sz="4000" dirty="0">
                <a:latin typeface="Stencil" panose="040409050D0802020404" pitchFamily="82" charset="0"/>
              </a:rPr>
            </a:br>
            <a:r>
              <a:rPr lang="en-GB" sz="4000" dirty="0">
                <a:latin typeface="Stencil" panose="040409050D0802020404" pitchFamily="82" charset="0"/>
              </a:rPr>
              <a:t> </a:t>
            </a:r>
          </a:p>
        </p:txBody>
      </p:sp>
      <p:sp>
        <p:nvSpPr>
          <p:cNvPr id="3" name="Content Placeholder 2"/>
          <p:cNvSpPr>
            <a:spLocks noGrp="1"/>
          </p:cNvSpPr>
          <p:nvPr>
            <p:ph idx="1"/>
          </p:nvPr>
        </p:nvSpPr>
        <p:spPr>
          <a:xfrm>
            <a:off x="0" y="1628800"/>
            <a:ext cx="8676456" cy="2088232"/>
          </a:xfrm>
        </p:spPr>
        <p:txBody>
          <a:bodyPr>
            <a:normAutofit fontScale="92500"/>
          </a:bodyPr>
          <a:lstStyle/>
          <a:p>
            <a:pPr algn="ctr">
              <a:buNone/>
            </a:pPr>
            <a:r>
              <a:rPr lang="en-GB" dirty="0"/>
              <a:t>	</a:t>
            </a:r>
            <a:r>
              <a:rPr lang="en-GB" sz="2800" dirty="0">
                <a:latin typeface="Arial Nova Cond" panose="020B0506020202020204" pitchFamily="34" charset="0"/>
              </a:rPr>
              <a:t>She was born a second generation </a:t>
            </a:r>
            <a:r>
              <a:rPr lang="en-GB" sz="2800" dirty="0" err="1">
                <a:latin typeface="Arial Nova Cond" panose="020B0506020202020204" pitchFamily="34" charset="0"/>
              </a:rPr>
              <a:t>Hibakusha</a:t>
            </a:r>
            <a:r>
              <a:rPr lang="en-GB" sz="2800" dirty="0">
                <a:latin typeface="Arial Nova Cond" panose="020B0506020202020204" pitchFamily="34" charset="0"/>
              </a:rPr>
              <a:t>, after her mother was exposed to the A-bomb at Nagasaki.</a:t>
            </a:r>
          </a:p>
          <a:p>
            <a:pPr algn="ctr">
              <a:buNone/>
            </a:pPr>
            <a:r>
              <a:rPr lang="en-GB" sz="2800" dirty="0">
                <a:latin typeface="Arial Nova Cond" panose="020B0506020202020204" pitchFamily="34" charset="0"/>
              </a:rPr>
              <a:t>Both she and her children have suffered from extensive health problems.</a:t>
            </a:r>
          </a:p>
          <a:p>
            <a:pPr algn="ctr">
              <a:buNone/>
            </a:pPr>
            <a:endParaRPr lang="en-GB" dirty="0"/>
          </a:p>
          <a:p>
            <a:pPr>
              <a:buNone/>
            </a:pPr>
            <a:endParaRPr lang="en-GB" dirty="0"/>
          </a:p>
        </p:txBody>
      </p:sp>
      <p:pic>
        <p:nvPicPr>
          <p:cNvPr id="34818" name="Picture 2"/>
          <p:cNvPicPr>
            <a:picLocks noChangeAspect="1" noChangeArrowheads="1"/>
          </p:cNvPicPr>
          <p:nvPr/>
        </p:nvPicPr>
        <p:blipFill>
          <a:blip r:embed="rId3" cstate="print"/>
          <a:srcRect/>
          <a:stretch>
            <a:fillRect/>
          </a:stretch>
        </p:blipFill>
        <p:spPr bwMode="auto">
          <a:xfrm>
            <a:off x="2646040" y="3789040"/>
            <a:ext cx="3851920" cy="2500484"/>
          </a:xfrm>
          <a:prstGeom prst="rect">
            <a:avLst/>
          </a:prstGeom>
          <a:noFill/>
          <a:ln w="9525">
            <a:noFill/>
            <a:miter lim="800000"/>
            <a:headEnd/>
            <a:tailEnd/>
          </a:ln>
        </p:spPr>
      </p:pic>
      <p:sp>
        <p:nvSpPr>
          <p:cNvPr id="5" name="Content Placeholder 2"/>
          <p:cNvSpPr txBox="1">
            <a:spLocks/>
          </p:cNvSpPr>
          <p:nvPr/>
        </p:nvSpPr>
        <p:spPr>
          <a:xfrm>
            <a:off x="2654176" y="6309320"/>
            <a:ext cx="3851920" cy="457190"/>
          </a:xfrm>
          <a:prstGeom prst="rect">
            <a:avLst/>
          </a:prstGeom>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effectLst/>
                <a:uLnTx/>
                <a:uFillTx/>
                <a:latin typeface="Arial Nova Cond" panose="020B0506020202020204" pitchFamily="34" charset="0"/>
              </a:rPr>
              <a:t>Video</a:t>
            </a:r>
            <a:r>
              <a:rPr kumimoji="0" lang="en-GB" sz="2400" b="0" i="0" u="none" strike="noStrike" kern="1200" cap="none" spc="0" normalizeH="0" noProof="0" dirty="0">
                <a:ln>
                  <a:noFill/>
                </a:ln>
                <a:effectLst/>
                <a:uLnTx/>
                <a:uFillTx/>
                <a:latin typeface="Arial Nova Cond" panose="020B0506020202020204" pitchFamily="34" charset="0"/>
              </a:rPr>
              <a:t> </a:t>
            </a:r>
            <a:r>
              <a:rPr kumimoji="0" lang="en-GB" sz="2400" b="0" i="0" u="none" strike="noStrike" kern="1200" cap="none" spc="0" normalizeH="0" noProof="0" dirty="0" smtClean="0">
                <a:ln>
                  <a:noFill/>
                </a:ln>
                <a:effectLst/>
                <a:uLnTx/>
                <a:uFillTx/>
                <a:latin typeface="Arial Nova Cond" panose="020B0506020202020204" pitchFamily="34" charset="0"/>
                <a:hlinkClick r:id="rId4"/>
              </a:rPr>
              <a:t>section 9</a:t>
            </a:r>
            <a:r>
              <a:rPr kumimoji="0" lang="en-GB" sz="2400" b="0" i="0" u="none" strike="noStrike" kern="1200" cap="none" spc="0" normalizeH="0" noProof="0" dirty="0" smtClean="0">
                <a:ln>
                  <a:noFill/>
                </a:ln>
                <a:effectLst/>
                <a:uLnTx/>
                <a:uFillTx/>
                <a:latin typeface="Arial Nova Cond" panose="020B0506020202020204" pitchFamily="34" charset="0"/>
              </a:rPr>
              <a:t> &amp; </a:t>
            </a:r>
            <a:r>
              <a:rPr kumimoji="0" lang="en-GB" sz="2400" b="0" i="0" u="none" strike="noStrike" kern="1200" cap="none" spc="0" normalizeH="0" noProof="0" dirty="0" smtClean="0">
                <a:ln>
                  <a:noFill/>
                </a:ln>
                <a:effectLst/>
                <a:uLnTx/>
                <a:uFillTx/>
                <a:latin typeface="Arial Nova Cond" panose="020B0506020202020204" pitchFamily="34" charset="0"/>
                <a:hlinkClick r:id="rId5"/>
              </a:rPr>
              <a:t>section 10</a:t>
            </a:r>
            <a:endParaRPr kumimoji="0" lang="en-GB" sz="2400" b="0" i="0" u="none" strike="noStrike" kern="1200" cap="none" spc="0" normalizeH="0" baseline="0" noProof="0" dirty="0">
              <a:ln>
                <a:noFill/>
              </a:ln>
              <a:effectLst/>
              <a:uLnTx/>
              <a:uFillTx/>
              <a:latin typeface="Arial Nova Cond" panose="020B0506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3902038"/>
            <a:ext cx="2057400" cy="1371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3950043"/>
            <a:ext cx="1913384" cy="12755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
          <p:cNvPicPr>
            <a:picLocks noChangeAspect="1" noChangeArrowheads="1"/>
          </p:cNvPicPr>
          <p:nvPr/>
        </p:nvPicPr>
        <p:blipFill>
          <a:blip r:embed="rId3" cstate="print"/>
          <a:srcRect/>
          <a:stretch>
            <a:fillRect/>
          </a:stretch>
        </p:blipFill>
        <p:spPr bwMode="auto">
          <a:xfrm>
            <a:off x="0" y="1648016"/>
            <a:ext cx="9144000" cy="3537048"/>
          </a:xfrm>
          <a:prstGeom prst="rect">
            <a:avLst/>
          </a:prstGeom>
          <a:noFill/>
          <a:ln w="9525">
            <a:noFill/>
            <a:miter lim="800000"/>
            <a:headEnd/>
            <a:tailEnd/>
          </a:ln>
        </p:spPr>
      </p:pic>
      <p:pic>
        <p:nvPicPr>
          <p:cNvPr id="3077" name="il_fi"/>
          <p:cNvPicPr>
            <a:picLocks noChangeAspect="1" noChangeArrowheads="1"/>
          </p:cNvPicPr>
          <p:nvPr/>
        </p:nvPicPr>
        <p:blipFill>
          <a:blip r:embed="rId4" cstate="print"/>
          <a:srcRect/>
          <a:stretch>
            <a:fillRect/>
          </a:stretch>
        </p:blipFill>
        <p:spPr bwMode="auto">
          <a:xfrm>
            <a:off x="4355976" y="4149079"/>
            <a:ext cx="2520280" cy="2556653"/>
          </a:xfrm>
          <a:prstGeom prst="rect">
            <a:avLst/>
          </a:prstGeom>
          <a:noFill/>
          <a:ln w="9525">
            <a:noFill/>
            <a:miter lim="800000"/>
            <a:headEnd/>
            <a:tailEnd/>
          </a:ln>
        </p:spPr>
      </p:pic>
      <p:sp>
        <p:nvSpPr>
          <p:cNvPr id="4" name="Subtitle 2"/>
          <p:cNvSpPr>
            <a:spLocks noGrp="1"/>
          </p:cNvSpPr>
          <p:nvPr>
            <p:ph idx="1"/>
          </p:nvPr>
        </p:nvSpPr>
        <p:spPr>
          <a:xfrm>
            <a:off x="107504" y="188641"/>
            <a:ext cx="9036496" cy="2520279"/>
          </a:xfrm>
        </p:spPr>
        <p:txBody>
          <a:bodyPr rtlCol="0">
            <a:normAutofit fontScale="92500"/>
          </a:bodyPr>
          <a:lstStyle/>
          <a:p>
            <a:pPr marL="0" indent="0" algn="ctr" eaLnBrk="1" fontAlgn="auto" hangingPunct="1">
              <a:spcAft>
                <a:spcPts val="0"/>
              </a:spcAft>
              <a:buNone/>
              <a:defRPr/>
            </a:pPr>
            <a:r>
              <a:rPr lang="en-GB" sz="4400" dirty="0">
                <a:latin typeface="Stencil" panose="040409050D0802020404" pitchFamily="82" charset="0"/>
              </a:rPr>
              <a:t>WHAT ARE NUCLEAR WEAPONS?</a:t>
            </a:r>
          </a:p>
          <a:p>
            <a:pPr marL="0" indent="0" eaLnBrk="1" fontAlgn="auto" hangingPunct="1">
              <a:spcAft>
                <a:spcPts val="0"/>
              </a:spcAft>
              <a:buFont typeface="Arial" pitchFamily="34" charset="0"/>
              <a:buNone/>
              <a:defRPr/>
            </a:pPr>
            <a:r>
              <a:rPr lang="en-GB" sz="3000" dirty="0">
                <a:latin typeface="Arial Nova Cond" panose="020B0506020202020204" pitchFamily="34" charset="0"/>
                <a:cs typeface="Arial" panose="020B0604020202020204" pitchFamily="34" charset="0"/>
              </a:rPr>
              <a:t>Bombs that use nuclear energy to cause an explosion. </a:t>
            </a:r>
          </a:p>
          <a:p>
            <a:pPr marL="0" indent="0" eaLnBrk="1" fontAlgn="auto" hangingPunct="1">
              <a:spcAft>
                <a:spcPts val="0"/>
              </a:spcAft>
              <a:buFont typeface="Arial" pitchFamily="34" charset="0"/>
              <a:buNone/>
              <a:defRPr/>
            </a:pPr>
            <a:endParaRPr lang="en-GB" sz="1000" dirty="0" smtClean="0">
              <a:latin typeface="Arial Nova Cond" panose="020B0506020202020204" pitchFamily="34" charset="0"/>
              <a:cs typeface="Arial" panose="020B0604020202020204" pitchFamily="34" charset="0"/>
            </a:endParaRPr>
          </a:p>
          <a:p>
            <a:pPr marL="0" indent="0" eaLnBrk="1" fontAlgn="auto" hangingPunct="1">
              <a:spcAft>
                <a:spcPts val="0"/>
              </a:spcAft>
              <a:buFont typeface="Arial" pitchFamily="34" charset="0"/>
              <a:buNone/>
              <a:defRPr/>
            </a:pPr>
            <a:r>
              <a:rPr lang="en-GB" sz="3000" dirty="0" smtClean="0">
                <a:latin typeface="Arial Nova Cond" panose="020B0506020202020204" pitchFamily="34" charset="0"/>
                <a:cs typeface="Arial" panose="020B0604020202020204" pitchFamily="34" charset="0"/>
              </a:rPr>
              <a:t>Nuclear </a:t>
            </a:r>
            <a:r>
              <a:rPr lang="en-GB" sz="3000" dirty="0">
                <a:latin typeface="Arial Nova Cond" panose="020B0506020202020204" pitchFamily="34" charset="0"/>
                <a:cs typeface="Arial" panose="020B0604020202020204" pitchFamily="34" charset="0"/>
              </a:rPr>
              <a:t>energy is created when we split </a:t>
            </a:r>
          </a:p>
          <a:p>
            <a:pPr marL="0" indent="0" eaLnBrk="1" fontAlgn="auto" hangingPunct="1">
              <a:spcAft>
                <a:spcPts val="0"/>
              </a:spcAft>
              <a:buFont typeface="Arial" pitchFamily="34" charset="0"/>
              <a:buNone/>
              <a:defRPr/>
            </a:pPr>
            <a:r>
              <a:rPr lang="en-GB" sz="3000" dirty="0">
                <a:latin typeface="Arial Nova Cond" panose="020B0506020202020204" pitchFamily="34" charset="0"/>
                <a:cs typeface="Arial" panose="020B0604020202020204" pitchFamily="34" charset="0"/>
              </a:rPr>
              <a:t>the atom.</a:t>
            </a:r>
          </a:p>
          <a:p>
            <a:pPr marL="0" indent="0" eaLnBrk="1" fontAlgn="auto" hangingPunct="1">
              <a:spcAft>
                <a:spcPts val="0"/>
              </a:spcAft>
              <a:buFont typeface="Arial" pitchFamily="34" charset="0"/>
              <a:buChar char="•"/>
              <a:defRPr/>
            </a:pPr>
            <a:endParaRPr lang="en-GB" dirty="0"/>
          </a:p>
          <a:p>
            <a:pPr marL="0" indent="0" eaLnBrk="1" fontAlgn="auto" hangingPunct="1">
              <a:spcAft>
                <a:spcPts val="0"/>
              </a:spcAft>
              <a:buFont typeface="Arial" pitchFamily="34" charset="0"/>
              <a:buNone/>
              <a:defRPr/>
            </a:pPr>
            <a:endParaRPr lang="en-US" b="1" dirty="0"/>
          </a:p>
        </p:txBody>
      </p:sp>
      <p:sp>
        <p:nvSpPr>
          <p:cNvPr id="3076" name="Text Box 3"/>
          <p:cNvSpPr txBox="1">
            <a:spLocks noChangeArrowheads="1"/>
          </p:cNvSpPr>
          <p:nvPr/>
        </p:nvSpPr>
        <p:spPr bwMode="auto">
          <a:xfrm>
            <a:off x="539552" y="4869160"/>
            <a:ext cx="4104456" cy="1728192"/>
          </a:xfrm>
          <a:prstGeom prst="rect">
            <a:avLst/>
          </a:prstGeom>
          <a:solidFill>
            <a:srgbClr val="FFFFFF">
              <a:alpha val="0"/>
            </a:srgbClr>
          </a:solidFill>
          <a:ln w="9525">
            <a:noFill/>
            <a:miter lim="800000"/>
            <a:headEnd/>
            <a:tailEnd/>
          </a:ln>
        </p:spPr>
        <p:txBody>
          <a:bodyPr/>
          <a:lstStyle/>
          <a:p>
            <a:pPr algn="just">
              <a:spcAft>
                <a:spcPts val="1000"/>
              </a:spcAft>
            </a:pPr>
            <a:r>
              <a:rPr lang="en-US" sz="2400" dirty="0">
                <a:latin typeface="Arial Nova Cond" panose="020B0506020202020204" pitchFamily="34" charset="0"/>
              </a:rPr>
              <a:t>It would take 3,300 lorries to carry high explosives with as much destructive power as one nuclear bomb!</a:t>
            </a:r>
          </a:p>
        </p:txBody>
      </p:sp>
      <p:sp>
        <p:nvSpPr>
          <p:cNvPr id="3078" name="Text Box 5"/>
          <p:cNvSpPr txBox="1">
            <a:spLocks noChangeArrowheads="1"/>
          </p:cNvSpPr>
          <p:nvPr/>
        </p:nvSpPr>
        <p:spPr bwMode="auto">
          <a:xfrm>
            <a:off x="6479828" y="4698852"/>
            <a:ext cx="2556668" cy="1754484"/>
          </a:xfrm>
          <a:prstGeom prst="rect">
            <a:avLst/>
          </a:prstGeom>
          <a:solidFill>
            <a:srgbClr val="FFFFFF"/>
          </a:solidFill>
          <a:ln w="9525">
            <a:noFill/>
            <a:miter lim="800000"/>
            <a:headEnd/>
            <a:tailEnd/>
          </a:ln>
        </p:spPr>
        <p:txBody>
          <a:bodyPr/>
          <a:lstStyle/>
          <a:p>
            <a:pPr>
              <a:spcAft>
                <a:spcPts val="1000"/>
              </a:spcAft>
            </a:pPr>
            <a:r>
              <a:rPr lang="en-US" sz="2800" dirty="0">
                <a:latin typeface="Arial Nova Cond" panose="020B0506020202020204" pitchFamily="34" charset="0"/>
              </a:rPr>
              <a:t>A nuclear bomb is the size of a large traffic cone.</a:t>
            </a:r>
            <a:endParaRPr lang="en-US" sz="4000" dirty="0">
              <a:latin typeface="Arial Nova Cond" panose="020B0506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trident submarine"/>
          <p:cNvPicPr>
            <a:picLocks noChangeAspect="1" noChangeArrowheads="1"/>
          </p:cNvPicPr>
          <p:nvPr/>
        </p:nvPicPr>
        <p:blipFill>
          <a:blip r:embed="rId2" cstate="print"/>
          <a:srcRect/>
          <a:stretch>
            <a:fillRect/>
          </a:stretch>
        </p:blipFill>
        <p:spPr bwMode="auto">
          <a:xfrm>
            <a:off x="179388" y="188913"/>
            <a:ext cx="5603875" cy="3168650"/>
          </a:xfrm>
          <a:prstGeom prst="rect">
            <a:avLst/>
          </a:prstGeom>
          <a:noFill/>
          <a:ln w="9525">
            <a:noFill/>
            <a:miter lim="800000"/>
            <a:headEnd/>
            <a:tailEnd/>
          </a:ln>
        </p:spPr>
      </p:pic>
      <p:pic>
        <p:nvPicPr>
          <p:cNvPr id="14339" name="Picture 4" descr="Image result for nuclear convoy uk"/>
          <p:cNvPicPr>
            <a:picLocks noChangeAspect="1" noChangeArrowheads="1"/>
          </p:cNvPicPr>
          <p:nvPr/>
        </p:nvPicPr>
        <p:blipFill>
          <a:blip r:embed="rId3" cstate="print"/>
          <a:srcRect/>
          <a:stretch>
            <a:fillRect/>
          </a:stretch>
        </p:blipFill>
        <p:spPr bwMode="auto">
          <a:xfrm>
            <a:off x="4140200" y="3573463"/>
            <a:ext cx="4608513" cy="3155950"/>
          </a:xfrm>
          <a:prstGeom prst="rect">
            <a:avLst/>
          </a:prstGeom>
          <a:noFill/>
          <a:ln w="9525">
            <a:noFill/>
            <a:miter lim="800000"/>
            <a:headEnd/>
            <a:tailEnd/>
          </a:ln>
        </p:spPr>
      </p:pic>
      <p:sp>
        <p:nvSpPr>
          <p:cNvPr id="7" name="Title 1"/>
          <p:cNvSpPr txBox="1">
            <a:spLocks/>
          </p:cNvSpPr>
          <p:nvPr/>
        </p:nvSpPr>
        <p:spPr>
          <a:xfrm>
            <a:off x="179388" y="3500438"/>
            <a:ext cx="3816350" cy="2736850"/>
          </a:xfrm>
          <a:prstGeom prst="rect">
            <a:avLst/>
          </a:prstGeom>
        </p:spPr>
        <p:txBody>
          <a:bodyPr anchor="ctr">
            <a:noAutofit/>
          </a:bodyPr>
          <a:lstStyle/>
          <a:p>
            <a:pPr algn="ctr">
              <a:defRPr/>
            </a:pPr>
            <a:r>
              <a:rPr lang="en-GB" sz="3200" dirty="0">
                <a:latin typeface="Arial Nova Cond" panose="020B0506020202020204" pitchFamily="34" charset="0"/>
                <a:ea typeface="+mj-ea"/>
                <a:cs typeface="+mj-cs"/>
              </a:rPr>
              <a:t>4 nuclear powered submarines, one continuously on patrol ready to launch at any point </a:t>
            </a:r>
          </a:p>
        </p:txBody>
      </p:sp>
      <p:sp>
        <p:nvSpPr>
          <p:cNvPr id="2" name="TextBox 1"/>
          <p:cNvSpPr txBox="1"/>
          <p:nvPr/>
        </p:nvSpPr>
        <p:spPr>
          <a:xfrm>
            <a:off x="5783263" y="1326237"/>
            <a:ext cx="3360737" cy="2031325"/>
          </a:xfrm>
          <a:prstGeom prst="rect">
            <a:avLst/>
          </a:prstGeom>
          <a:noFill/>
        </p:spPr>
        <p:txBody>
          <a:bodyPr wrap="square" rtlCol="0">
            <a:spAutoFit/>
          </a:bodyPr>
          <a:lstStyle/>
          <a:p>
            <a:r>
              <a:rPr lang="en-GB" sz="5400" dirty="0">
                <a:latin typeface="Stencil" panose="040409050D0802020404" pitchFamily="82" charset="0"/>
              </a:rPr>
              <a:t> Trident</a:t>
            </a:r>
          </a:p>
          <a:p>
            <a:endParaRPr lang="en-GB" sz="5400" dirty="0">
              <a:latin typeface="Stencil" panose="040409050D0802020404" pitchFamily="82" charset="0"/>
            </a:endParaRPr>
          </a:p>
          <a:p>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1503" y="-17462"/>
            <a:ext cx="2083028" cy="1343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196" y="2165936"/>
            <a:ext cx="2022319" cy="13045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idx="1"/>
          </p:nvPr>
        </p:nvSpPr>
        <p:spPr>
          <a:xfrm>
            <a:off x="539552" y="15652"/>
            <a:ext cx="8353871" cy="1327686"/>
          </a:xfrm>
        </p:spPr>
        <p:txBody>
          <a:bodyPr>
            <a:noAutofit/>
          </a:bodyPr>
          <a:lstStyle/>
          <a:p>
            <a:pPr algn="ctr"/>
            <a:r>
              <a:rPr lang="en-GB" sz="5400" dirty="0">
                <a:solidFill>
                  <a:schemeClr val="tx1"/>
                </a:solidFill>
                <a:latin typeface="Stencil" panose="040409050D0802020404" pitchFamily="82" charset="0"/>
              </a:rPr>
              <a:t>IS TRIDENT LEGAL?</a:t>
            </a:r>
            <a:endParaRPr lang="en-GB" sz="2400" dirty="0">
              <a:solidFill>
                <a:schemeClr val="tx1"/>
              </a:solidFill>
              <a:latin typeface="+mj-lt"/>
            </a:endParaRPr>
          </a:p>
          <a:p>
            <a:endParaRPr lang="en-GB" dirty="0">
              <a:solidFill>
                <a:schemeClr val="tx1"/>
              </a:solidFill>
              <a:latin typeface="+mj-lt"/>
            </a:endParaRPr>
          </a:p>
        </p:txBody>
      </p:sp>
      <p:sp>
        <p:nvSpPr>
          <p:cNvPr id="4" name="TextBox 3"/>
          <p:cNvSpPr txBox="1"/>
          <p:nvPr/>
        </p:nvSpPr>
        <p:spPr>
          <a:xfrm>
            <a:off x="472699" y="1196752"/>
            <a:ext cx="8136904" cy="4074962"/>
          </a:xfrm>
          <a:prstGeom prst="rect">
            <a:avLst/>
          </a:prstGeom>
          <a:noFill/>
        </p:spPr>
        <p:txBody>
          <a:bodyPr wrap="square" rtlCol="0">
            <a:spAutoFit/>
          </a:bodyPr>
          <a:lstStyle/>
          <a:p>
            <a:r>
              <a:rPr lang="en-GB" sz="2400" dirty="0" smtClean="0">
                <a:latin typeface="Arial Nova Cond" panose="020B0506020202020204" pitchFamily="34" charset="0"/>
              </a:rPr>
              <a:t>Under </a:t>
            </a:r>
            <a:r>
              <a:rPr lang="en-GB" sz="2400" dirty="0">
                <a:latin typeface="Arial Nova Cond" panose="020B0506020202020204" pitchFamily="34" charset="0"/>
              </a:rPr>
              <a:t>international law, a treaty is a legally binding agreement between nations.</a:t>
            </a:r>
          </a:p>
          <a:p>
            <a:endParaRPr lang="en-GB" sz="2000" dirty="0">
              <a:latin typeface="Arial Nova Cond" panose="020B0506020202020204" pitchFamily="34" charset="0"/>
            </a:endParaRPr>
          </a:p>
          <a:p>
            <a:r>
              <a:rPr lang="en-GB" sz="2400" dirty="0">
                <a:latin typeface="Arial Nova Cond" panose="020B0506020202020204" pitchFamily="34" charset="0"/>
              </a:rPr>
              <a:t>In November 1968, the UK signed and ratified the Treaty on the Non-Proliferation of Nuclear Weapons.</a:t>
            </a:r>
          </a:p>
          <a:p>
            <a:endParaRPr lang="en-GB" sz="2000" dirty="0" smtClean="0">
              <a:latin typeface="Arial Nova Cond" panose="020B0506020202020204" pitchFamily="34" charset="0"/>
            </a:endParaRPr>
          </a:p>
          <a:p>
            <a:pPr lvl="0"/>
            <a:r>
              <a:rPr lang="en-GB" sz="2400" dirty="0">
                <a:solidFill>
                  <a:prstClr val="black"/>
                </a:solidFill>
                <a:latin typeface="Arial Nova Cond" panose="020B0506020202020204" pitchFamily="34" charset="0"/>
              </a:rPr>
              <a:t>On 7</a:t>
            </a:r>
            <a:r>
              <a:rPr lang="en-GB" sz="2400" baseline="30000" dirty="0">
                <a:solidFill>
                  <a:prstClr val="black"/>
                </a:solidFill>
                <a:latin typeface="Arial Nova Cond" panose="020B0506020202020204" pitchFamily="34" charset="0"/>
              </a:rPr>
              <a:t>th</a:t>
            </a:r>
            <a:r>
              <a:rPr lang="en-GB" sz="2400" dirty="0">
                <a:solidFill>
                  <a:prstClr val="black"/>
                </a:solidFill>
                <a:latin typeface="Arial Nova Cond" panose="020B0506020202020204" pitchFamily="34" charset="0"/>
              </a:rPr>
              <a:t> of July 2017, the UN formally adopted a treaty which categorically prohibits nuclear weapons. </a:t>
            </a:r>
            <a:r>
              <a:rPr lang="en-GB" sz="2400" b="1" dirty="0">
                <a:solidFill>
                  <a:prstClr val="black"/>
                </a:solidFill>
                <a:latin typeface="Arial Nova Cond" panose="020B0506020202020204" pitchFamily="34" charset="0"/>
              </a:rPr>
              <a:t>The United Kingdom has not signed.</a:t>
            </a:r>
          </a:p>
          <a:p>
            <a:endParaRPr lang="en-GB" sz="2400" dirty="0">
              <a:latin typeface="Arial Nova Cond" panose="020B0506020202020204" pitchFamily="34" charset="0"/>
            </a:endParaRP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845044"/>
            <a:ext cx="2705100" cy="17449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5005064"/>
            <a:ext cx="1844040" cy="15849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817434"/>
            <a:ext cx="1800200" cy="1800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348"/>
            <a:ext cx="8229600" cy="1177404"/>
          </a:xfrm>
        </p:spPr>
        <p:txBody>
          <a:bodyPr>
            <a:normAutofit/>
          </a:bodyPr>
          <a:lstStyle/>
          <a:p>
            <a:r>
              <a:rPr lang="en-GB" sz="6700" dirty="0">
                <a:latin typeface="Stencil" panose="040409050D0802020404" pitchFamily="82" charset="0"/>
              </a:rPr>
              <a:t>Deterrence</a:t>
            </a:r>
            <a:r>
              <a:rPr lang="en-GB" dirty="0"/>
              <a:t> </a:t>
            </a:r>
          </a:p>
        </p:txBody>
      </p:sp>
      <p:sp>
        <p:nvSpPr>
          <p:cNvPr id="3" name="Content Placeholder 2"/>
          <p:cNvSpPr>
            <a:spLocks noGrp="1"/>
          </p:cNvSpPr>
          <p:nvPr>
            <p:ph idx="1"/>
          </p:nvPr>
        </p:nvSpPr>
        <p:spPr>
          <a:xfrm>
            <a:off x="323528" y="1196752"/>
            <a:ext cx="8363272" cy="5400600"/>
          </a:xfrm>
        </p:spPr>
        <p:txBody>
          <a:bodyPr>
            <a:normAutofit lnSpcReduction="10000"/>
          </a:bodyPr>
          <a:lstStyle/>
          <a:p>
            <a:pPr marL="0" indent="0">
              <a:buNone/>
            </a:pPr>
            <a:r>
              <a:rPr lang="en-GB" sz="2600" dirty="0">
                <a:latin typeface="Arial Nova Cond" panose="020B0506020202020204" pitchFamily="34" charset="0"/>
              </a:rPr>
              <a:t>The strategic concept of deterrence aims to prevent war. It is the justification virtually every nuclear state uses for maintaining nuclear arsenals, including the UK.</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2600" dirty="0">
                <a:latin typeface="Arial Nova Cond" panose="020B0506020202020204" pitchFamily="34" charset="0"/>
              </a:rPr>
              <a:t>The concept of nuclear deterrence follows the rationale: states reserve the right to use nuclear weapons in self-defence against an armed attack threatening their vital security interests.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564904"/>
            <a:ext cx="4647843" cy="2232248"/>
          </a:xfrm>
          <a:prstGeom prst="rect">
            <a:avLst/>
          </a:prstGeom>
        </p:spPr>
      </p:pic>
      <p:sp>
        <p:nvSpPr>
          <p:cNvPr id="5" name="TextBox 4"/>
          <p:cNvSpPr txBox="1"/>
          <p:nvPr/>
        </p:nvSpPr>
        <p:spPr>
          <a:xfrm>
            <a:off x="5364088" y="2708920"/>
            <a:ext cx="3312368" cy="1723549"/>
          </a:xfrm>
          <a:prstGeom prst="rect">
            <a:avLst/>
          </a:prstGeom>
          <a:noFill/>
        </p:spPr>
        <p:txBody>
          <a:bodyPr wrap="square" rtlCol="0">
            <a:spAutoFit/>
          </a:bodyPr>
          <a:lstStyle/>
          <a:p>
            <a:r>
              <a:rPr lang="en-GB" sz="2800" dirty="0">
                <a:latin typeface="Calibri"/>
                <a:cs typeface="Calibri"/>
              </a:rPr>
              <a:t>●</a:t>
            </a:r>
            <a:r>
              <a:rPr lang="en-GB" sz="2400" dirty="0">
                <a:latin typeface="Calibri"/>
                <a:cs typeface="Calibri"/>
              </a:rPr>
              <a:t> </a:t>
            </a:r>
            <a:r>
              <a:rPr lang="en-GB" sz="2800" dirty="0">
                <a:latin typeface="Arial Nova Cond" panose="020B0506020202020204" pitchFamily="34" charset="0"/>
              </a:rPr>
              <a:t>First Strike policy </a:t>
            </a:r>
          </a:p>
          <a:p>
            <a:r>
              <a:rPr lang="en-GB" sz="2800" dirty="0">
                <a:latin typeface="Calibri"/>
                <a:cs typeface="Calibri"/>
              </a:rPr>
              <a:t>● </a:t>
            </a:r>
            <a:r>
              <a:rPr lang="en-GB" sz="2800" dirty="0">
                <a:latin typeface="Arial Nova Cond" panose="020B0506020202020204" pitchFamily="34" charset="0"/>
              </a:rPr>
              <a:t>Mutually Assured Destruction (MAD).</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9269"/>
            <a:ext cx="8854380" cy="3793787"/>
          </a:xfrm>
        </p:spPr>
        <p:txBody>
          <a:bodyPr>
            <a:normAutofit fontScale="77500" lnSpcReduction="20000"/>
          </a:bodyPr>
          <a:lstStyle/>
          <a:p>
            <a:pPr algn="ctr">
              <a:buNone/>
            </a:pPr>
            <a:r>
              <a:rPr lang="en-GB" sz="5200" dirty="0">
                <a:latin typeface="Stencil" panose="040409050D0802020404" pitchFamily="82" charset="0"/>
              </a:rPr>
              <a:t>DETERRENCE – logically FLAWED </a:t>
            </a:r>
            <a:endParaRPr lang="en-GB" sz="3100" dirty="0"/>
          </a:p>
          <a:p>
            <a:pPr algn="ctr">
              <a:buNone/>
            </a:pPr>
            <a:r>
              <a:rPr lang="en-GB" sz="2800" dirty="0">
                <a:latin typeface="Arial Nova Cond" panose="020B0506020202020204" pitchFamily="34" charset="0"/>
              </a:rPr>
              <a:t>“There has been no other nuclear war, therefore deterrence works”</a:t>
            </a:r>
          </a:p>
          <a:p>
            <a:pPr algn="ctr">
              <a:buNone/>
            </a:pPr>
            <a:endParaRPr lang="en-GB" sz="2800" dirty="0"/>
          </a:p>
          <a:p>
            <a:r>
              <a:rPr lang="en-GB" b="1" i="1" dirty="0">
                <a:latin typeface="Arial Nova Cond" panose="020B0506020202020204" pitchFamily="34" charset="0"/>
              </a:rPr>
              <a:t>Logical Fallacy - Affirming the consequent</a:t>
            </a:r>
          </a:p>
          <a:p>
            <a:pPr>
              <a:buNone/>
            </a:pPr>
            <a:r>
              <a:rPr lang="en-GB" dirty="0">
                <a:latin typeface="Arial Nova Cond" panose="020B0506020202020204" pitchFamily="34" charset="0"/>
              </a:rPr>
              <a:t>	Logically there is no way to prove that nuclear weapons are the reason we have not had nuclear war. There could be many other reasons for this. The only way to logically ENSURE we cannot have nuclear war is to eradicate nuclear weapons.</a:t>
            </a:r>
          </a:p>
          <a:p>
            <a:pPr>
              <a:buNone/>
            </a:pPr>
            <a:r>
              <a:rPr lang="en-GB" dirty="0">
                <a:latin typeface="Arial Nova Cond" panose="020B0506020202020204" pitchFamily="34" charset="0"/>
              </a:rPr>
              <a:t> </a:t>
            </a:r>
          </a:p>
        </p:txBody>
      </p:sp>
      <p:sp>
        <p:nvSpPr>
          <p:cNvPr id="2" name="TextBox 1"/>
          <p:cNvSpPr txBox="1"/>
          <p:nvPr/>
        </p:nvSpPr>
        <p:spPr>
          <a:xfrm>
            <a:off x="217612" y="3560817"/>
            <a:ext cx="6154588" cy="3108543"/>
          </a:xfrm>
          <a:prstGeom prst="rect">
            <a:avLst/>
          </a:prstGeom>
          <a:noFill/>
        </p:spPr>
        <p:txBody>
          <a:bodyPr wrap="square" rtlCol="0">
            <a:spAutoFit/>
          </a:bodyPr>
          <a:lstStyle/>
          <a:p>
            <a:pPr>
              <a:buNone/>
            </a:pPr>
            <a:r>
              <a:rPr lang="en-GB" sz="2800" dirty="0">
                <a:latin typeface="Arial Nova Cond" panose="020B0506020202020204" pitchFamily="34" charset="0"/>
              </a:rPr>
              <a:t>In other words: </a:t>
            </a:r>
          </a:p>
          <a:p>
            <a:pPr>
              <a:buNone/>
            </a:pPr>
            <a:r>
              <a:rPr lang="en-GB" sz="2800" b="1" dirty="0">
                <a:latin typeface="Arial Nova Cond" panose="020B0506020202020204" pitchFamily="34" charset="0"/>
              </a:rPr>
              <a:t>1. You’re worried it might rain, so you take your umbrella to school for protection.</a:t>
            </a:r>
          </a:p>
          <a:p>
            <a:pPr>
              <a:buNone/>
            </a:pPr>
            <a:r>
              <a:rPr lang="en-GB" sz="2800" b="1" dirty="0">
                <a:latin typeface="Arial Nova Cond" panose="020B0506020202020204" pitchFamily="34" charset="0"/>
              </a:rPr>
              <a:t>2. It doesn’t rain. </a:t>
            </a:r>
          </a:p>
          <a:p>
            <a:pPr>
              <a:buNone/>
            </a:pPr>
            <a:r>
              <a:rPr lang="en-GB" sz="2800" b="1" dirty="0">
                <a:latin typeface="Arial Nova Cond" panose="020B0506020202020204" pitchFamily="34" charset="0"/>
              </a:rPr>
              <a:t>3. You say “it didn’t rain because I brought my umbrella!”</a:t>
            </a:r>
            <a:endParaRPr lang="en-GB"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488" y="3573016"/>
            <a:ext cx="2667000" cy="2667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9392"/>
            <a:ext cx="9036496" cy="1412776"/>
          </a:xfrm>
        </p:spPr>
        <p:txBody>
          <a:bodyPr>
            <a:normAutofit fontScale="90000"/>
          </a:bodyPr>
          <a:lstStyle/>
          <a:p>
            <a:r>
              <a:rPr lang="en-GB" dirty="0">
                <a:latin typeface="Stencil" panose="040409050D0802020404" pitchFamily="82" charset="0"/>
              </a:rPr>
              <a:t>DETERRENCE – DOES IT WORK?</a:t>
            </a:r>
            <a:br>
              <a:rPr lang="en-GB" dirty="0">
                <a:latin typeface="Stencil" panose="040409050D0802020404" pitchFamily="82" charset="0"/>
              </a:rPr>
            </a:br>
            <a:r>
              <a:rPr lang="en-GB" sz="2600" dirty="0">
                <a:latin typeface="Arial Nova Cond" panose="020B0506020202020204" pitchFamily="34" charset="0"/>
              </a:rPr>
              <a:t>“There has been no other nuclear war, therefore </a:t>
            </a:r>
            <a:r>
              <a:rPr lang="en-GB" sz="2600" dirty="0" smtClean="0">
                <a:latin typeface="Arial Nova Cond" panose="020B0506020202020204" pitchFamily="34" charset="0"/>
              </a:rPr>
              <a:t>deterrence works</a:t>
            </a:r>
            <a:r>
              <a:rPr lang="en-GB" sz="2600" dirty="0">
                <a:latin typeface="Arial Nova Cond" panose="020B0506020202020204" pitchFamily="34" charset="0"/>
              </a:rPr>
              <a:t>”</a:t>
            </a:r>
          </a:p>
        </p:txBody>
      </p:sp>
      <p:sp>
        <p:nvSpPr>
          <p:cNvPr id="3" name="Content Placeholder 2"/>
          <p:cNvSpPr>
            <a:spLocks noGrp="1"/>
          </p:cNvSpPr>
          <p:nvPr>
            <p:ph idx="1"/>
          </p:nvPr>
        </p:nvSpPr>
        <p:spPr>
          <a:xfrm>
            <a:off x="395536" y="1340768"/>
            <a:ext cx="8363272" cy="2592288"/>
          </a:xfrm>
        </p:spPr>
        <p:txBody>
          <a:bodyPr>
            <a:normAutofit fontScale="85000" lnSpcReduction="20000"/>
          </a:bodyPr>
          <a:lstStyle/>
          <a:p>
            <a:pPr marL="0" indent="0">
              <a:buNone/>
            </a:pPr>
            <a:r>
              <a:rPr lang="en-GB" b="1" dirty="0">
                <a:latin typeface="Arial Nova Cond" panose="020B0506020202020204" pitchFamily="34" charset="0"/>
              </a:rPr>
              <a:t>We have come very close to nuclear war several times by intention, malfunction or error. </a:t>
            </a:r>
          </a:p>
          <a:p>
            <a:pPr marL="0" indent="0">
              <a:buNone/>
            </a:pPr>
            <a:endParaRPr lang="en-GB" sz="1900" b="1" dirty="0">
              <a:latin typeface="Arial Nova Cond" panose="020B0506020202020204" pitchFamily="34" charset="0"/>
            </a:endParaRPr>
          </a:p>
          <a:p>
            <a:pPr marL="0" indent="0">
              <a:buNone/>
            </a:pPr>
            <a:r>
              <a:rPr lang="en-GB" sz="2800" dirty="0">
                <a:latin typeface="Arial Nova Cond" panose="020B0506020202020204" pitchFamily="34" charset="0"/>
              </a:rPr>
              <a:t>The late 1900s saw a major nuclear arms-race (particularly between the USA and the Soviet Union). </a:t>
            </a:r>
            <a:br>
              <a:rPr lang="en-GB" sz="2800" dirty="0">
                <a:latin typeface="Arial Nova Cond" panose="020B0506020202020204" pitchFamily="34" charset="0"/>
              </a:rPr>
            </a:br>
            <a:r>
              <a:rPr lang="en-GB" sz="2100" dirty="0">
                <a:latin typeface="Arial Nova Cond" panose="020B0506020202020204" pitchFamily="34" charset="0"/>
              </a:rPr>
              <a:t/>
            </a:r>
            <a:br>
              <a:rPr lang="en-GB" sz="2100" dirty="0">
                <a:latin typeface="Arial Nova Cond" panose="020B0506020202020204" pitchFamily="34" charset="0"/>
              </a:rPr>
            </a:br>
            <a:r>
              <a:rPr lang="en-GB" sz="2800" dirty="0">
                <a:latin typeface="Arial Nova Cond" panose="020B0506020202020204" pitchFamily="34" charset="0"/>
              </a:rPr>
              <a:t>2018 saw a nuclear arms-race begin to escalate between the USA and North Korea.</a:t>
            </a:r>
          </a:p>
          <a:p>
            <a:pPr marL="0" indent="0">
              <a:buNone/>
            </a:pPr>
            <a:endParaRPr lang="en-GB" dirty="0">
              <a:latin typeface="Arial Nova Cond" panose="020B0506020202020204" pitchFamily="34" charset="0"/>
            </a:endParaRPr>
          </a:p>
          <a:p>
            <a:pPr marL="0" indent="0">
              <a:buNone/>
            </a:pPr>
            <a:endParaRPr lang="en-GB" b="1" dirty="0">
              <a:latin typeface="Arial Nova Cond" panose="020B0506020202020204" pitchFamily="34" charset="0"/>
            </a:endParaRPr>
          </a:p>
          <a:p>
            <a:pPr marL="0" indent="0">
              <a:buNone/>
            </a:pPr>
            <a:endParaRPr lang="en-GB" dirty="0">
              <a:latin typeface="Arial Nova Cond" panose="020B0506020202020204" pitchFamily="34" charset="0"/>
            </a:endParaRPr>
          </a:p>
          <a:p>
            <a:pPr marL="0" indent="0">
              <a:buNone/>
            </a:pPr>
            <a:endParaRPr lang="en-GB" dirty="0"/>
          </a:p>
          <a:p>
            <a:pPr marL="0" indent="0">
              <a:buNone/>
            </a:pPr>
            <a:endParaRPr lang="en-GB" dirty="0"/>
          </a:p>
          <a:p>
            <a:endParaRPr lang="en-GB" dirty="0"/>
          </a:p>
        </p:txBody>
      </p:sp>
      <p:sp>
        <p:nvSpPr>
          <p:cNvPr id="5" name="TextBox 4"/>
          <p:cNvSpPr txBox="1"/>
          <p:nvPr/>
        </p:nvSpPr>
        <p:spPr>
          <a:xfrm>
            <a:off x="2987824" y="3929568"/>
            <a:ext cx="5976664" cy="2831544"/>
          </a:xfrm>
          <a:prstGeom prst="rect">
            <a:avLst/>
          </a:prstGeom>
          <a:noFill/>
        </p:spPr>
        <p:txBody>
          <a:bodyPr wrap="square" rtlCol="0">
            <a:spAutoFit/>
          </a:bodyPr>
          <a:lstStyle/>
          <a:p>
            <a:r>
              <a:rPr lang="en-GB" sz="2000" dirty="0">
                <a:latin typeface="Arial Nova Cond" panose="020B0506020202020204" pitchFamily="34" charset="0"/>
              </a:rPr>
              <a:t>In 1983, Stanislav </a:t>
            </a:r>
            <a:r>
              <a:rPr lang="en-GB" sz="2000" dirty="0" err="1">
                <a:latin typeface="Arial Nova Cond" panose="020B0506020202020204" pitchFamily="34" charset="0"/>
              </a:rPr>
              <a:t>Petrov</a:t>
            </a:r>
            <a:r>
              <a:rPr lang="en-GB" sz="2000" dirty="0">
                <a:latin typeface="Arial Nova Cond" panose="020B0506020202020204" pitchFamily="34" charset="0"/>
              </a:rPr>
              <a:t> (lieutenant colonel of the Soviet Air Defence Forces) disobeyed orders to deploy nuclear weapons during a </a:t>
            </a:r>
            <a:r>
              <a:rPr lang="en-GB" sz="2000" dirty="0">
                <a:latin typeface="Arial Nova Cond" panose="020B0506020202020204" pitchFamily="34" charset="0"/>
              </a:rPr>
              <a:t>nuclear false </a:t>
            </a:r>
            <a:r>
              <a:rPr lang="en-GB" sz="2000" dirty="0" smtClean="0">
                <a:latin typeface="Arial Nova Cond" panose="020B0506020202020204" pitchFamily="34" charset="0"/>
              </a:rPr>
              <a:t> alarm</a:t>
            </a:r>
            <a:r>
              <a:rPr lang="en-GB" sz="2000" dirty="0">
                <a:latin typeface="Arial Nova Cond" panose="020B0506020202020204" pitchFamily="34" charset="0"/>
              </a:rPr>
              <a:t>. At the height of the cold war, a single nuclear strike would likely have sparked full on nuclear war and the destruction of our planet.</a:t>
            </a:r>
          </a:p>
          <a:p>
            <a:r>
              <a:rPr lang="en-GB" sz="2000" dirty="0">
                <a:latin typeface="Arial Nova Cond" panose="020B0506020202020204" pitchFamily="34" charset="0"/>
              </a:rPr>
              <a:t>Stanislav is known as “the man who saved the world”.</a:t>
            </a: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789040"/>
            <a:ext cx="2194292" cy="2940804"/>
          </a:xfrm>
          <a:prstGeom prst="rect">
            <a:avLst/>
          </a:prstGeom>
        </p:spPr>
      </p:pic>
    </p:spTree>
    <p:extLst>
      <p:ext uri="{BB962C8B-B14F-4D97-AF65-F5344CB8AC3E}">
        <p14:creationId xmlns:p14="http://schemas.microsoft.com/office/powerpoint/2010/main" val="1074230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404664"/>
            <a:ext cx="8928992" cy="1152128"/>
          </a:xfrm>
        </p:spPr>
        <p:txBody>
          <a:bodyPr>
            <a:normAutofit fontScale="90000"/>
          </a:bodyPr>
          <a:lstStyle/>
          <a:p>
            <a:r>
              <a:rPr lang="en-GB" dirty="0">
                <a:latin typeface="Stencil" panose="040409050D0802020404" pitchFamily="82" charset="0"/>
              </a:rPr>
              <a:t>DETERRENCE – </a:t>
            </a:r>
            <a:r>
              <a:rPr lang="en-GB" dirty="0" smtClean="0">
                <a:latin typeface="Stencil" panose="040409050D0802020404" pitchFamily="82" charset="0"/>
              </a:rPr>
              <a:t/>
            </a:r>
            <a:br>
              <a:rPr lang="en-GB" dirty="0" smtClean="0">
                <a:latin typeface="Stencil" panose="040409050D0802020404" pitchFamily="82" charset="0"/>
              </a:rPr>
            </a:br>
            <a:r>
              <a:rPr lang="en-GB" dirty="0" smtClean="0">
                <a:latin typeface="Stencil" panose="040409050D0802020404" pitchFamily="82" charset="0"/>
              </a:rPr>
              <a:t>do </a:t>
            </a:r>
            <a:r>
              <a:rPr lang="en-GB" dirty="0">
                <a:latin typeface="Stencil" panose="040409050D0802020404" pitchFamily="82" charset="0"/>
              </a:rPr>
              <a:t>they make us a target</a:t>
            </a:r>
            <a:r>
              <a:rPr lang="en-GB" sz="4800" dirty="0">
                <a:latin typeface="Stencil" panose="040409050D0802020404" pitchFamily="82" charset="0"/>
              </a:rPr>
              <a:t>?</a:t>
            </a:r>
            <a:r>
              <a:rPr lang="en-GB" dirty="0">
                <a:latin typeface="Stencil" panose="040409050D0802020404" pitchFamily="82" charset="0"/>
              </a:rPr>
              <a:t/>
            </a:r>
            <a:br>
              <a:rPr lang="en-GB" dirty="0">
                <a:latin typeface="Stencil" panose="040409050D0802020404" pitchFamily="82" charset="0"/>
              </a:rPr>
            </a:br>
            <a:r>
              <a:rPr lang="en-GB" sz="2600" dirty="0">
                <a:latin typeface="Arial Nova Cond" panose="020B0506020202020204" pitchFamily="34" charset="0"/>
              </a:rPr>
              <a:t>“There has been no other nuclear war, therefore deterrence works”</a:t>
            </a:r>
            <a:r>
              <a:rPr lang="en-GB" sz="2400" dirty="0">
                <a:latin typeface="Arial Nova Cond" panose="020B0506020202020204" pitchFamily="34" charset="0"/>
              </a:rPr>
              <a:t/>
            </a:r>
            <a:br>
              <a:rPr lang="en-GB" sz="2400" dirty="0">
                <a:latin typeface="Arial Nova Cond" panose="020B0506020202020204" pitchFamily="34" charset="0"/>
              </a:rPr>
            </a:br>
            <a:endParaRPr lang="en-GB" sz="2400" dirty="0">
              <a:latin typeface="Arial Nova Cond" panose="020B0506020202020204" pitchFamily="34" charset="0"/>
            </a:endParaRPr>
          </a:p>
        </p:txBody>
      </p:sp>
      <p:sp>
        <p:nvSpPr>
          <p:cNvPr id="3" name="Content Placeholder 2"/>
          <p:cNvSpPr>
            <a:spLocks noGrp="1"/>
          </p:cNvSpPr>
          <p:nvPr>
            <p:ph idx="1"/>
          </p:nvPr>
        </p:nvSpPr>
        <p:spPr>
          <a:xfrm>
            <a:off x="179512" y="1772816"/>
            <a:ext cx="8229600" cy="4525963"/>
          </a:xfrm>
        </p:spPr>
        <p:txBody>
          <a:bodyPr>
            <a:normAutofit/>
          </a:bodyPr>
          <a:lstStyle/>
          <a:p>
            <a:pPr marL="0" indent="0">
              <a:buNone/>
            </a:pPr>
            <a:r>
              <a:rPr lang="en-GB" sz="2400" dirty="0">
                <a:latin typeface="Arial Nova Cond" panose="020B0506020202020204" pitchFamily="34" charset="0"/>
              </a:rPr>
              <a:t>In 2001 Britain went to war with the nation of Iraq after our leaders told the public that the Iraqi administration were developing WMDs.</a:t>
            </a:r>
          </a:p>
          <a:p>
            <a:pPr marL="0" indent="0">
              <a:buNone/>
            </a:pPr>
            <a:endParaRPr lang="en-GB" sz="2000" dirty="0">
              <a:latin typeface="Arial Nova Cond" panose="020B0506020202020204" pitchFamily="34" charset="0"/>
            </a:endParaRPr>
          </a:p>
          <a:p>
            <a:pPr marL="0" indent="0">
              <a:buNone/>
            </a:pPr>
            <a:r>
              <a:rPr lang="en-GB" sz="2400" dirty="0">
                <a:latin typeface="Arial Nova Cond" panose="020B0506020202020204" pitchFamily="34" charset="0"/>
              </a:rPr>
              <a:t>In 2016, UK’s foreign Secretary Philip Hammond said “</a:t>
            </a:r>
            <a:r>
              <a:rPr lang="en-GB" sz="2400" i="1" dirty="0">
                <a:latin typeface="Arial Nova Cond" panose="020B0506020202020204" pitchFamily="34" charset="0"/>
              </a:rPr>
              <a:t>North Korea seem to think possessing a nuclear weapon makes them safe. In fact it’s the opposite. Having a nuclear weapon makes them a target.”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013176"/>
            <a:ext cx="2263109" cy="15121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5039816"/>
            <a:ext cx="2760736" cy="13803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681984"/>
            <a:ext cx="1512168" cy="2016224"/>
          </a:xfrm>
          <a:prstGeom prst="rect">
            <a:avLst/>
          </a:prstGeom>
        </p:spPr>
      </p:pic>
    </p:spTree>
    <p:extLst>
      <p:ext uri="{BB962C8B-B14F-4D97-AF65-F5344CB8AC3E}">
        <p14:creationId xmlns:p14="http://schemas.microsoft.com/office/powerpoint/2010/main" val="550606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0" y="3032956"/>
            <a:ext cx="5220196" cy="3168352"/>
          </a:xfrm>
          <a:prstGeom prst="rect">
            <a:avLst/>
          </a:prstGeom>
          <a:noFill/>
          <a:ln w="9525">
            <a:noFill/>
            <a:miter lim="800000"/>
            <a:headEnd/>
            <a:tailEnd/>
          </a:ln>
        </p:spPr>
        <p:txBody>
          <a:bodyPr anchor="ctr"/>
          <a:lstStyle/>
          <a:p>
            <a:pPr>
              <a:defRPr/>
            </a:pPr>
            <a:endParaRPr lang="en-GB" sz="2800" dirty="0">
              <a:latin typeface="+mj-lt"/>
            </a:endParaRPr>
          </a:p>
          <a:p>
            <a:pPr algn="ctr">
              <a:defRPr/>
            </a:pPr>
            <a:r>
              <a:rPr lang="en-GB" sz="2800" dirty="0">
                <a:latin typeface="Arial Nova Cond" panose="020B0506020202020204" pitchFamily="34" charset="0"/>
              </a:rPr>
              <a:t>Two years ago, the Royal Navy test-fired an unarmed Trident ballistic missile. This was out by several thousand miles and headed in the opposite direction. </a:t>
            </a:r>
          </a:p>
        </p:txBody>
      </p:sp>
      <p:pic>
        <p:nvPicPr>
          <p:cNvPr id="15363" name="Picture 5" descr="C:\Users\john.ainslie\Desktop\presentation ted\tumblr_mqsjqy85Fk1rnq3cto3_1280.jpg"/>
          <p:cNvPicPr>
            <a:picLocks noChangeAspect="1" noChangeArrowheads="1"/>
          </p:cNvPicPr>
          <p:nvPr/>
        </p:nvPicPr>
        <p:blipFill>
          <a:blip r:embed="rId2" cstate="print"/>
          <a:srcRect/>
          <a:stretch>
            <a:fillRect/>
          </a:stretch>
        </p:blipFill>
        <p:spPr bwMode="auto">
          <a:xfrm>
            <a:off x="5249500" y="3284984"/>
            <a:ext cx="3786995" cy="2916324"/>
          </a:xfrm>
          <a:prstGeom prst="rect">
            <a:avLst/>
          </a:prstGeom>
          <a:noFill/>
          <a:ln w="9525">
            <a:noFill/>
            <a:miter lim="800000"/>
            <a:headEnd/>
            <a:tailEnd/>
          </a:ln>
        </p:spPr>
      </p:pic>
      <p:sp>
        <p:nvSpPr>
          <p:cNvPr id="4" name="Title 1"/>
          <p:cNvSpPr txBox="1">
            <a:spLocks/>
          </p:cNvSpPr>
          <p:nvPr/>
        </p:nvSpPr>
        <p:spPr bwMode="auto">
          <a:xfrm>
            <a:off x="179512" y="260648"/>
            <a:ext cx="8784976" cy="2592288"/>
          </a:xfrm>
          <a:prstGeom prst="rect">
            <a:avLst/>
          </a:prstGeom>
          <a:noFill/>
          <a:ln w="9525">
            <a:noFill/>
            <a:miter lim="800000"/>
            <a:headEnd/>
            <a:tailEnd/>
          </a:ln>
        </p:spPr>
        <p:txBody>
          <a:bodyPr anchor="ctr"/>
          <a:lstStyle/>
          <a:p>
            <a:pPr algn="ctr">
              <a:defRPr/>
            </a:pPr>
            <a:r>
              <a:rPr lang="en-GB" sz="6000" dirty="0">
                <a:latin typeface="Stencil" panose="040409050D0802020404" pitchFamily="82" charset="0"/>
              </a:rPr>
              <a:t>NUCLEAR ACCIDENTS</a:t>
            </a:r>
          </a:p>
          <a:p>
            <a:pPr algn="ctr">
              <a:defRPr/>
            </a:pPr>
            <a:endParaRPr lang="en-GB" sz="2800" dirty="0">
              <a:latin typeface="+mj-lt"/>
            </a:endParaRPr>
          </a:p>
          <a:p>
            <a:pPr algn="ctr">
              <a:defRPr/>
            </a:pPr>
            <a:r>
              <a:rPr lang="en-GB" sz="2800" dirty="0">
                <a:latin typeface="Arial Nova Cond" panose="020B0506020202020204" pitchFamily="34" charset="0"/>
              </a:rPr>
              <a:t>The MoD has confessed to eight real accidents involving nuclear weapons convoys between </a:t>
            </a:r>
            <a:r>
              <a:rPr lang="en-GB" sz="2800" dirty="0" smtClean="0">
                <a:latin typeface="Arial Nova Cond" panose="020B0506020202020204" pitchFamily="34" charset="0"/>
              </a:rPr>
              <a:t>1960s-1990s and </a:t>
            </a:r>
            <a:r>
              <a:rPr lang="en-GB" sz="2800" dirty="0">
                <a:latin typeface="Arial Nova Cond" panose="020B0506020202020204" pitchFamily="34" charset="0"/>
              </a:rPr>
              <a:t>180 safety incidents between </a:t>
            </a:r>
            <a:r>
              <a:rPr lang="en-GB" sz="2800" dirty="0" smtClean="0">
                <a:latin typeface="Arial Nova Cond" panose="020B0506020202020204" pitchFamily="34" charset="0"/>
              </a:rPr>
              <a:t>2000-2016 </a:t>
            </a:r>
            <a:endParaRPr lang="en-GB" sz="2800" dirty="0">
              <a:latin typeface="Arial Nova Cond" panose="020B0506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homeless glasgow"/>
          <p:cNvPicPr>
            <a:picLocks noChangeAspect="1" noChangeArrowheads="1"/>
          </p:cNvPicPr>
          <p:nvPr/>
        </p:nvPicPr>
        <p:blipFill>
          <a:blip r:embed="rId2" cstate="print"/>
          <a:srcRect/>
          <a:stretch>
            <a:fillRect/>
          </a:stretch>
        </p:blipFill>
        <p:spPr bwMode="auto">
          <a:xfrm>
            <a:off x="179388" y="115888"/>
            <a:ext cx="4932417" cy="3241104"/>
          </a:xfrm>
          <a:prstGeom prst="rect">
            <a:avLst/>
          </a:prstGeom>
          <a:noFill/>
          <a:ln w="9525">
            <a:noFill/>
            <a:miter lim="800000"/>
            <a:headEnd/>
            <a:tailEnd/>
          </a:ln>
        </p:spPr>
      </p:pic>
      <p:pic>
        <p:nvPicPr>
          <p:cNvPr id="16387" name="Picture 4" descr="Image result for nhs crisis"/>
          <p:cNvPicPr>
            <a:picLocks noChangeAspect="1" noChangeArrowheads="1"/>
          </p:cNvPicPr>
          <p:nvPr/>
        </p:nvPicPr>
        <p:blipFill>
          <a:blip r:embed="rId3" cstate="print"/>
          <a:srcRect/>
          <a:stretch>
            <a:fillRect/>
          </a:stretch>
        </p:blipFill>
        <p:spPr bwMode="auto">
          <a:xfrm>
            <a:off x="4932363" y="3860800"/>
            <a:ext cx="3816350" cy="2862263"/>
          </a:xfrm>
          <a:prstGeom prst="rect">
            <a:avLst/>
          </a:prstGeom>
          <a:noFill/>
          <a:ln w="9525">
            <a:noFill/>
            <a:miter lim="800000"/>
            <a:headEnd/>
            <a:tailEnd/>
          </a:ln>
        </p:spPr>
      </p:pic>
      <p:sp>
        <p:nvSpPr>
          <p:cNvPr id="6" name="Title 1"/>
          <p:cNvSpPr txBox="1">
            <a:spLocks/>
          </p:cNvSpPr>
          <p:nvPr/>
        </p:nvSpPr>
        <p:spPr>
          <a:xfrm>
            <a:off x="157312" y="3393480"/>
            <a:ext cx="4679950" cy="3131864"/>
          </a:xfrm>
          <a:prstGeom prst="rect">
            <a:avLst/>
          </a:prstGeom>
        </p:spPr>
        <p:txBody>
          <a:bodyPr anchor="ctr">
            <a:normAutofit fontScale="25000" lnSpcReduction="20000"/>
          </a:bodyPr>
          <a:lstStyle/>
          <a:p>
            <a:pPr algn="ctr">
              <a:defRPr/>
            </a:pPr>
            <a:r>
              <a:rPr lang="en-GB" sz="9600" dirty="0">
                <a:latin typeface="Arial Nova Cond" panose="020B0506020202020204" pitchFamily="34" charset="0"/>
              </a:rPr>
              <a:t>Over the next 10 years, world governments will spend a $1 trillion on nuclear weapons globally. </a:t>
            </a:r>
          </a:p>
          <a:p>
            <a:pPr algn="ctr">
              <a:defRPr/>
            </a:pPr>
            <a:endParaRPr lang="en-GB" sz="9600" dirty="0">
              <a:latin typeface="Arial Nova Cond" panose="020B0506020202020204" pitchFamily="34" charset="0"/>
            </a:endParaRPr>
          </a:p>
          <a:p>
            <a:pPr algn="ctr">
              <a:defRPr/>
            </a:pPr>
            <a:r>
              <a:rPr lang="en-GB" sz="11200" b="1" dirty="0">
                <a:latin typeface="Arial Nova Cond" panose="020B0506020202020204" pitchFamily="34" charset="0"/>
              </a:rPr>
              <a:t>UK alone is set to pay £205 billion to renew our nuclear weapons system</a:t>
            </a:r>
            <a:r>
              <a:rPr lang="en-GB" sz="9600" b="1" dirty="0"/>
              <a:t> </a:t>
            </a:r>
            <a:r>
              <a:rPr lang="en-GB" sz="4400" dirty="0"/>
              <a:t>  </a:t>
            </a:r>
            <a:endParaRPr lang="en-GB" sz="4400" dirty="0">
              <a:ea typeface="+mj-ea"/>
              <a:cs typeface="+mj-cs"/>
            </a:endParaRPr>
          </a:p>
        </p:txBody>
      </p:sp>
      <p:sp>
        <p:nvSpPr>
          <p:cNvPr id="2" name="TextBox 1"/>
          <p:cNvSpPr txBox="1"/>
          <p:nvPr/>
        </p:nvSpPr>
        <p:spPr>
          <a:xfrm>
            <a:off x="5111805" y="346492"/>
            <a:ext cx="4032195" cy="3046988"/>
          </a:xfrm>
          <a:prstGeom prst="rect">
            <a:avLst/>
          </a:prstGeom>
          <a:noFill/>
        </p:spPr>
        <p:txBody>
          <a:bodyPr wrap="square" rtlCol="0">
            <a:spAutoFit/>
          </a:bodyPr>
          <a:lstStyle/>
          <a:p>
            <a:r>
              <a:rPr lang="en-GB" sz="4800" dirty="0">
                <a:latin typeface="Stencil" panose="040409050D0802020404" pitchFamily="82" charset="0"/>
              </a:rPr>
              <a:t>HOW MUCH DO NUCLEAR WEAPONS COST?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382" y="3212976"/>
            <a:ext cx="4679950" cy="3332918"/>
          </a:xfrm>
          <a:prstGeom prst="rect">
            <a:avLst/>
          </a:prstGeom>
        </p:spPr>
        <p:txBody>
          <a:bodyPr anchor="ctr">
            <a:normAutofit fontScale="85000" lnSpcReduction="20000"/>
          </a:bodyPr>
          <a:lstStyle/>
          <a:p>
            <a:pPr algn="ctr">
              <a:defRPr/>
            </a:pPr>
            <a:r>
              <a:rPr lang="en-GB" sz="2800" dirty="0">
                <a:latin typeface="Arial Nova Cond" panose="020B0506020202020204" pitchFamily="34" charset="0"/>
              </a:rPr>
              <a:t>There are currently over 40 active conflicts globally.</a:t>
            </a:r>
          </a:p>
          <a:p>
            <a:pPr algn="ctr">
              <a:defRPr/>
            </a:pPr>
            <a:endParaRPr lang="en-GB" sz="2800" dirty="0">
              <a:latin typeface="Arial Nova Cond" panose="020B0506020202020204" pitchFamily="34" charset="0"/>
            </a:endParaRPr>
          </a:p>
          <a:p>
            <a:pPr algn="ctr">
              <a:defRPr/>
            </a:pPr>
            <a:r>
              <a:rPr lang="en-GB" sz="2800" dirty="0">
                <a:latin typeface="Arial Nova Cond" panose="020B0506020202020204" pitchFamily="34" charset="0"/>
              </a:rPr>
              <a:t>Nuclear weapons are unsuitable for many modern problems (</a:t>
            </a:r>
            <a:r>
              <a:rPr lang="en-GB" sz="2800" dirty="0" err="1">
                <a:latin typeface="Arial Nova Cond" panose="020B0506020202020204" pitchFamily="34" charset="0"/>
              </a:rPr>
              <a:t>eg</a:t>
            </a:r>
            <a:r>
              <a:rPr lang="en-GB" sz="2800" dirty="0">
                <a:latin typeface="Arial Nova Cond" panose="020B0506020202020204" pitchFamily="34" charset="0"/>
              </a:rPr>
              <a:t> terrorism)</a:t>
            </a:r>
          </a:p>
          <a:p>
            <a:pPr algn="ctr">
              <a:defRPr/>
            </a:pPr>
            <a:endParaRPr lang="en-GB" sz="2800" dirty="0">
              <a:latin typeface="Arial Nova Cond" panose="020B0506020202020204" pitchFamily="34" charset="0"/>
              <a:ea typeface="+mj-ea"/>
              <a:cs typeface="+mj-cs"/>
            </a:endParaRPr>
          </a:p>
          <a:p>
            <a:pPr algn="ctr">
              <a:defRPr/>
            </a:pPr>
            <a:r>
              <a:rPr lang="en-GB" sz="2800" dirty="0">
                <a:latin typeface="Arial Nova Cond" panose="020B0506020202020204" pitchFamily="34" charset="0"/>
                <a:ea typeface="+mj-ea"/>
                <a:cs typeface="+mj-cs"/>
              </a:rPr>
              <a:t>The use of a nuclear weapon in war in 2018 would have a far more devastating effect than Hiroshima or Nagasaki.</a:t>
            </a:r>
            <a:endParaRPr lang="en-GB" sz="4400" dirty="0">
              <a:latin typeface="Arial Nova Cond" panose="020B0506020202020204" pitchFamily="34" charset="0"/>
              <a:ea typeface="+mj-ea"/>
              <a:cs typeface="+mj-cs"/>
            </a:endParaRPr>
          </a:p>
        </p:txBody>
      </p:sp>
      <p:pic>
        <p:nvPicPr>
          <p:cNvPr id="18436" name="Picture 3" descr="C:\Users\john.ainslie\Desktop\presentation ted\cries1-1.jpg"/>
          <p:cNvPicPr>
            <a:picLocks noChangeAspect="1" noChangeArrowheads="1"/>
          </p:cNvPicPr>
          <p:nvPr/>
        </p:nvPicPr>
        <p:blipFill>
          <a:blip r:embed="rId2" cstate="print"/>
          <a:srcRect/>
          <a:stretch>
            <a:fillRect/>
          </a:stretch>
        </p:blipFill>
        <p:spPr bwMode="auto">
          <a:xfrm>
            <a:off x="4585568" y="3717032"/>
            <a:ext cx="4536629" cy="2828862"/>
          </a:xfrm>
          <a:prstGeom prst="rect">
            <a:avLst/>
          </a:prstGeom>
          <a:noFill/>
          <a:ln w="9525">
            <a:noFill/>
            <a:miter lim="800000"/>
            <a:headEnd/>
            <a:tailEnd/>
          </a:ln>
        </p:spPr>
      </p:pic>
      <p:pic>
        <p:nvPicPr>
          <p:cNvPr id="18437" name="Picture 4" descr="C:\Users\john.ainslie\Desktop\presentation ted\Syria War 002.jpg"/>
          <p:cNvPicPr>
            <a:picLocks noChangeAspect="1" noChangeArrowheads="1"/>
          </p:cNvPicPr>
          <p:nvPr/>
        </p:nvPicPr>
        <p:blipFill>
          <a:blip r:embed="rId3" cstate="print"/>
          <a:srcRect/>
          <a:stretch>
            <a:fillRect/>
          </a:stretch>
        </p:blipFill>
        <p:spPr bwMode="auto">
          <a:xfrm>
            <a:off x="395536" y="260648"/>
            <a:ext cx="4176712" cy="2787650"/>
          </a:xfrm>
          <a:prstGeom prst="rect">
            <a:avLst/>
          </a:prstGeom>
          <a:noFill/>
          <a:ln w="9525">
            <a:noFill/>
            <a:miter lim="800000"/>
            <a:headEnd/>
            <a:tailEnd/>
          </a:ln>
        </p:spPr>
      </p:pic>
      <p:sp>
        <p:nvSpPr>
          <p:cNvPr id="2" name="TextBox 1"/>
          <p:cNvSpPr txBox="1"/>
          <p:nvPr/>
        </p:nvSpPr>
        <p:spPr>
          <a:xfrm>
            <a:off x="4738712" y="620688"/>
            <a:ext cx="4104456" cy="2308324"/>
          </a:xfrm>
          <a:prstGeom prst="rect">
            <a:avLst/>
          </a:prstGeom>
          <a:noFill/>
        </p:spPr>
        <p:txBody>
          <a:bodyPr wrap="square" rtlCol="0">
            <a:spAutoFit/>
          </a:bodyPr>
          <a:lstStyle/>
          <a:p>
            <a:r>
              <a:rPr lang="en-GB" sz="7200" dirty="0">
                <a:latin typeface="Stencil" panose="040409050D0802020404" pitchFamily="82" charset="0"/>
              </a:rPr>
              <a:t>A WORLD AT WAR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712" y="158750"/>
            <a:ext cx="9015784" cy="1038002"/>
          </a:xfrm>
        </p:spPr>
        <p:txBody>
          <a:bodyPr>
            <a:noAutofit/>
          </a:bodyPr>
          <a:lstStyle/>
          <a:p>
            <a:pPr eaLnBrk="1" hangingPunct="1"/>
            <a:r>
              <a:rPr lang="en-GB" sz="3600" dirty="0">
                <a:latin typeface="Stencil" panose="040409050D0802020404" pitchFamily="82" charset="0"/>
              </a:rPr>
              <a:t>Campaign for Nuclear Disarmament</a:t>
            </a:r>
            <a:endParaRPr lang="en-GB" sz="5400" dirty="0">
              <a:latin typeface="Stencil" panose="040409050D0802020404" pitchFamily="82" charset="0"/>
            </a:endParaRPr>
          </a:p>
        </p:txBody>
      </p:sp>
      <p:pic>
        <p:nvPicPr>
          <p:cNvPr id="4" name="Content Placeholder 3">
            <a:hlinkClick r:id="rId2"/>
          </p:cNvPr>
          <p:cNvPicPr>
            <a:picLocks noGrp="1" noChangeAspect="1" noChangeArrowheads="1"/>
          </p:cNvPicPr>
          <p:nvPr>
            <p:ph idx="1"/>
          </p:nvPr>
        </p:nvPicPr>
        <p:blipFill>
          <a:blip r:embed="rId3" cstate="print"/>
          <a:srcRect/>
          <a:stretch>
            <a:fillRect/>
          </a:stretch>
        </p:blipFill>
        <p:spPr>
          <a:xfrm>
            <a:off x="3451225" y="1556792"/>
            <a:ext cx="5267325" cy="2874962"/>
          </a:xfrm>
          <a:effectLst>
            <a:outerShdw blurRad="190500" algn="tl" rotWithShape="0">
              <a:srgbClr val="000000">
                <a:alpha val="70000"/>
              </a:srgbClr>
            </a:outerShdw>
          </a:effectLst>
        </p:spPr>
      </p:pic>
      <p:sp>
        <p:nvSpPr>
          <p:cNvPr id="5" name="Title 1"/>
          <p:cNvSpPr txBox="1">
            <a:spLocks/>
          </p:cNvSpPr>
          <p:nvPr/>
        </p:nvSpPr>
        <p:spPr bwMode="auto">
          <a:xfrm>
            <a:off x="467544" y="4725144"/>
            <a:ext cx="8229600" cy="792162"/>
          </a:xfrm>
          <a:prstGeom prst="rect">
            <a:avLst/>
          </a:prstGeom>
          <a:noFill/>
          <a:ln w="9525">
            <a:noFill/>
            <a:miter lim="800000"/>
            <a:headEnd/>
            <a:tailEnd/>
          </a:ln>
        </p:spPr>
        <p:txBody>
          <a:bodyPr anchor="ctr"/>
          <a:lstStyle/>
          <a:p>
            <a:pPr algn="ctr">
              <a:defRPr/>
            </a:pPr>
            <a:r>
              <a:rPr lang="en-GB" sz="2400" b="1" dirty="0">
                <a:latin typeface="Arial Nova Cond" panose="020B0506020202020204" pitchFamily="34" charset="0"/>
                <a:ea typeface="+mj-ea"/>
                <a:cs typeface="+mj-cs"/>
              </a:rPr>
              <a:t>Pressure groups  = groups of people who have the same cause and want to change something in their communities and society </a:t>
            </a:r>
          </a:p>
        </p:txBody>
      </p:sp>
      <p:sp>
        <p:nvSpPr>
          <p:cNvPr id="19461" name="AutoShape 4" descr="data:image/jpeg;base64,/9j/4AAQSkZJRgABAQAAAQABAAD/2wCEAAkGBxQQEhMUEBQVFhQXGBUYGRgYFxcaHRUaHBUYGBcYFBsaHCggHBonGxgUITEhJSkrLi4uGB8zODMsNygtLisBCgoKDg0OGxAQGy4kICYwLTQsLCwvLC8sLCwsLC8sLCwsLCwsLCwsLCwsLCwsLCwsLCwsLCwsLCwsLCwsLCwsLP/AABEIAIwBaQMBEQACEQEDEQH/xAAbAAEAAwEBAQEAAAAAAAAAAAAABQYHBAEDAv/EAEUQAAECAgUHCAcHAwMFAAAAAAEAAgMRBAUGITESQVFhcYGRBxMiNEKhstEyUnJzkrHBFBYjM1NiooLS4bPC8BVEY5PT/8QAGgEBAAMBAQEAAAAAAAAAAAAAAAMEBQIBBv/EADMRAQACAQIDBQYFBQEBAAAAAAABAgMEERIhMTJBUXGxExQzYYGRBSJSwfAVQqHR4SND/9oADAMBAAIRAxEAPwDcUBAQEBB45wAmTIDOUELTbV0WFdzmWdDBld/o96rX1eKvfv5IrZqR3oePb9o/LguPtODfkHKvb8Qjur9/5KOdTHdDmNvn/oN+M/2rj+oW/T/lz7zPg/cO357UAbonm1ex+IT31/z/AMe+8/JI0W3NHd6bYjNZAcP4knuU1dfjnrEw7jUVnqnqDWUKOJwojX6gbxtGI3q1TLS/ZndLW0W6S6l26EBAQEBAQEBAQEBAQEBAQEBAQEBAQEBAQEBAQEBAQEBAQEBAQCUFUry2bIU2UcCI/wBbsDh6W67WqObW1rypzn/H/Ve+eI5VUmsa0i0gzjPLtAwaNjRdvxWbky3ydqVW17W6uNRuRAQEBB6xxBBBIIwIMiNhTpzFlqe2caFJsb8Vmk3PGw59/FXMWtvXlbnH+U9M9o6817qutIVJblQnT0jAt1OGZamPLXJG9ZW63i0bw7FI6EBAQEBAQEBAQEBAQEBAQEBAQEBAQEBAQEBAQEBAQEBAQfOPGbDaXPIa1omScAF5a0VjeXkztzlnFpbUPpJLIc2weBia3aB+3jqx9Rqpyflryj1Usuabco6K6qiEQEBAQEBAQEH3oVMfBeHwnFrhnGfURnGpdUvak8VZe1tNZ3hpVmrRMpbZGTYoF7dP7matWbvWzp9TGWNu9ex5Yv5pxWUogICAgICAgICAgICAgICAgICAgICAgICAgICAgICAgEoM0tdaA0l/Nwz+C0/+wjtHVo47MbVaj2k7V6R/lRzZeKdo6K6qiEQEBB10Cq40f8mG5w0ykPiNykpivfsxu6rS1ukJhliqUReIY1F/kCp40OX5Jfd7ual2VpUMTMPKH7CHd2PcubaTLXu+zmcN47kM5pBIIIIxBzbVWRPEBAQfSjx3Q3NewlrmmYIzL2tprO8PYmYneGp2crltLhZWD23PboOkajm/wtzT54y137+9fx5OOEsp0ggICAgICAgICAgICAgICAgICAgICAgICAgICAgICCqW8rjmoYgsPTiDpamYfyvGwFUdbm4a8EdZ9P8AqvnvtHDDPVkqYgIPEF0srZMPAi0kXG9sPSMxfq1cdC0dNpN44r/b/aziw787LwxgaAGgADAASA2LSiNuULb9L0EEXXdQwqU3piT8zxiNukaioM2npljn18Ud8cX6sxrWrX0aIYcQXi8EYOGYhY2XHbHbhso3pNZ2lyKNyICCRqCtDRYzYg9HB40tOO8YjYpsGWcV+L7u8d+C27Wobw4AtMwQCDpBwK3YneN4aL9L0EBAQEHyiUljfSe0bSB815NojrLzeIftkQOE2kEajNImJ6PX6XoICAgICAgICAgICAgICAgICAgICAg8e4AEm4C86k6DH64p5pEaJFPaNw0NFzRwlvmvn8uT2l5szb24rbuNRuRAQTlj6qFIjjKE2M6Ttd/Radp+RVnSYvaZOfSEuGnFZqK219E19X0OiNGV0nn0WDE6zoGtQZ9RXFHPr4I8mSKKdHtxSCeiIbRoySeJJ8lnTrsszy2Vp1FknU9uMpwbSWhs+22ch7QMyBrmp8Wv3nbJH1SU1HdZc2mYmLwtFZQVsaqFIgOIH4kMFzdY7Td47wFV1eL2lN++EWanFVl6xVB6gICDRbAVjzkAwnHpQjIeyb28DMbgtfQ5OKnDPd6LuntvXbwWhXU4gIPHOABJMgLydCDN7Q2riR3FsFxZCF0xc5+snEDVxWPn1drztXlHqpZM025R0Vo34qmgfWjUh8I5UNzmHS0kcZYr2tprO9Z2exMx0aDZG0ppP4UaXOgTBF2WBjdmcFraXVe0/Lbr6rmHLxcp6uXlAoDgGx4ZcJSa8AkXdl3G7eFxrqTG14+rnUVntQplHp0SG5r2vdNpBEyZXGd+pZ1cloneJVotMTu1yrqY2PCZEZg4A7NIOsGY3Lex3i9YtHe0a24o3Ue3lbl0UQYbiBDvdIym4jC7QPmVm63NM34Inp6qme/PaEJU8CJSYzIbXvvN5yjc0ekcdH0VbFF8l4rEyipE2nZotpG5FDiht2SyQvwlIYrX1HLDO3gu5OVJZb9of67viPmsTjt4yobyfaH+u74j5px28ZN5PtD/AF3fEfNOO3jJvK/8njy6BEyiT+IcTPsNWpoJmaTv4/tC3p5/LLqtzTOaopAMi9zWiXxHuB4rvWX4cXLvdZ7bUZt9of67viPmsjjt4ypbyu3J1Ti4RobiSQQ8TM8eifk3itHQXmeKsrWnt1hc1orKq8oby2BDySR+IMDLsuVHXzMUjbxV9R2YUD7Q/wBd/wAR81l8dvGVTeWq2brP7TR2PPpDov8AaGPG471t6fL7THE9/ev478Vd0hSIwhtc9xk1oJJ0ACZU1rRWN5dzO0bsirCs4kaI+IXOGUSZBxuGYbhILAvlte023Z1rzM7p3k/iuNKcC5xHNPxJPbhqzobTOXnPdP7JtPM8TRFrriDtnS+aokSWL5MH9XpfxylW1d+HFPz5Is1tqSy5YigICAgu9gqVBhQohiRGMc5+DnAGQaJYnCZctLRXpSs8UxE7rWCaxE7ys/8A1qj/AK8L42+au+3x/qj7p/aV8WW1zTjSI0SITi4y1NFzQNyxMt5vebKF7cVplxqNyIL/AGKrxggZEaIxpYZNynATbKYlPReOC1dHnrGPhtO2y5hyRw7TKfNc0f8AXhfG3zVr2+L9UfdLx18WTUtobEeGkFoc4AjAjKMiNywrREWnZnz15PkuXggIJ6xFL5ulMGaIHMPCY7xLerWjvw5YjxTYLbXaetpeEBBB20jllDiy7WS3cXAHumN6ray0xhnZFmnakstJWIoNGqqxkBrG8+C95AJ6RAB0NAI4la+LRUiv5ucrtMFYjmgbYWdZRQ2JCJyHOyS0meSZEiRxlIHFVdXpq4trV6Ic2KK84QdURzDjwnDEPbwnIjeCQq2K3DeJjxRUna0S12l0dsVjmPE2uBB2Fb1qxaJrLRmN42lj9Y0J0CK+G/FplPSMQd4kVgZKTS01nuZ1q8M7LBZS0Qo0KMx+YF8MaXYFu8yPxK1ptT7OtonzhLiy8MTEqzFiFzi5xm5xJJ0kmZKpzMzO8oJndoFgaq5uEYzh0ono6mDzN+4LV0OLhrxz3+i5gptG6VtX1SP7P1Cn1PwreSTL2JZOsJnr9VljaPEgw3uMSbmNcZOEpkAmXRWpj0WO1Imd1uuCsxEun7jUb1ovxN/tXfuOL5uvd6pepqoZRGOZCLiC7KOUQb5AZgNAVjFhrijaqSlIpG0KjyjUqcSFDHZaXHa4yHc08VQ1997RVX1M84hUFnqybsZS+apcPQ+bDvF38g1WdJfhyx8+SXDba7Ultr6qco3V4fvB4HKjr+xHmr6jswz1ZKms1g6z5qPzbj0Ytw1PHo8RMcFc0WXhvwz0n1T4L7W28Uzyg1nkQ2wWm+Je7U0H6nwlWddl2rFI7/RLqL7RwqAspTWbk86073T/ABw1c0PxfpPrCfT9v6NHWwuqZykxpMgM0ue74QB/vKzvxC3Ksfz+c1bUzyiFFWYqCAgILlYmqqPSIT+dhhz2vxJOBaJYHTlLR0eLHkrPFHPdZwUraOcLH91qJ+i3i7zVv3XD+lP7GngzOtKIYEaJDPZcQNY7J3iSxslJpeayo2rwzMOZcORBd7HWehRYBiR4YcXOOTMkdEXZjnM1paTT1tTivC1hxRNd5hO/deifot4u81a91w/pTexp4MwpeTzj8gSblOyRoGUZd0li224p2UJ68nyXLwQEH3q+NkRYb/Vew8HArqk7WifnDqs7TEtmX0TSEBBXredUd7TPEFU1vwZ+nqhz9hmL8CsWeii25uAX0sNRVuUbq0P3rf8ATiKh+IfDjz/aVfUdn6qDQ/zIftt8QWZTtR5qlesNoX0TTU7lBqrKa2O0Xt6L9bSbjuJ79Sz9di3j2kd3VW1FN44lDWWqO+oqtNJjMhjA3uOhox8t6lw4vaXirvHXits1yGwNADRIAAAaAMAt6I25Q0UXavqkf2fqFDqfhW8keXsSydYTPX2rbZQIcGGxzYk2sa0yaJTAAMuktTHrcdaRE7rdc9YiIdP36o/qxfhb/cu/f8fzde8VWWDED2tcMHAEbxNXIneN00Tuyi0tK52lRnZsrJGxvR+k96wtRfiy2lQyzvaX1q6q+colJjSvYWZO69/c4cF1jxcWK1/Db/r2tN6TKJgxSxzXNxaQ4bQZhQRO07wjidubZ6NGERjXtwcA4bCJhfRVniiJhpRO8bqxyjdXh+8HgcqWv7EeaDUdmGegTuCyVN6xxBBBkQQQdBF4ITfwHVWtYOpMV0R+JkJDAACUh896ky5JyW4pdXtNp3lyEKNys3J51p3un+OGrmh+L9J9YT6ft/Ro62F1Q+Uk9OB7L/m1Zf4h2q/VU1PWFOWerCAgILDYmtBAj5LjJkSTTqdPonvI3q3o8vBk2npKbBfhtt4tMWyvIO0lnGUsBwORFAkHSxGhw0fJVtRpoy8+kosmKL+alxrIUppkIYdra5su8grOnR5YnorTguk6nsQ8uDqSQ1o7DTMnUTgBsnuU2LQzM73+zumnn+5e4cMNAa0AAAAAZgMAFpxERG0LaItZWgo9HcQem+bWbSLzuF/BQarL7PHPjPRFlvw1ZUsNQeoCAg8cbl5PQba03BfStR6gIK9bzqjvaZ4gqmt+DP09UOfsMxfgViz0UW3NwC+lhqKtyjdWh+9b/pxFQ/EPhx5/tKvqOz9VBof5kP22+ILMp2o81SvWG0L6Jpoe1dPbAo0QuAJeCxoOcuBHACZ3KvqskUxzv38keW0VrLKVhs9aLA09sOOWOA/EAAdoImQNhv3gK7ockVvtPen09oi23i0Za66ibV9Uj+z9QoNT8K3kjy9iWULCZ76ijPN4Y+XsnyXXDbwe7SGixPUf8LvJOC3hJwz4NWiUnmaJlnsQgd4ZcOMluTbgxcXhDQ32puySelYLOadZirgKC1jh+Y1xd/XOX8ZLa02P/wAIie/91/FX/wA9mZxYZa4tdi0kHaDIrGmNp2lQmNmmWIpfOURgzsJYd17f4lq2dHfixR8uS/gnejj5Rurw/eDwOUev7EebjUdmFHqn8+B72F42rMx9uvnHqq07UOy1NWfZqQ5oHQd02bDm3GY4KTU4vZ5Jju7nWWnDZG0aA6I9rGCbnENG0n5KGtZtMRDiI3naEzbGhtgRYcNmDYLBt6T5k6yZnerGqpFLxWO6I/dJmrwzEfJ08nnWne6f44a70PxfpPrDrT9v6NHWwuqNylMvo7tUQeAj6rM/EI51nz/ZV1PcpazlUQEBB4gvtlbWNcGwqS6Thc15wdoDjmdrz/PU02riY4b/AHW8WbusuIK0FkQEHBW1bQqK3Kiu2NHpO2D6qLLmrjjezi94rG8swrutn0qIXvuGDW5mjRt0lYubLbLbilRvebzvLgUTgQEBB+obMohukgcTJIjfkRzbWF9I1BAQV63nVHe0zxBVNb8Gfp6oc/YZi7ArFnootsgvDmtLTMEAg6QRcvpIneN4acKtyjPH2eGJ3mKDLUGPme8cVR/EOxHn+0oNT2YUShfmQ/bZ4gsynajzhUr1hs6+iabMra1rz8ctaehCm0a3do8RLdrWLrMvHfaOkfyVHNfitt4Iai0N8QRCwTENuW7UJgf53FV60m0TMdyKKzPR8WPLSC0yIIIOgi8FcxO3OHjXKhrIUmAyIMTc4aHDEfXYQt/Bl9pSLNGluKu742r6pH9n6hc6n4VvJ5l7EsnWEz2w1J1eB7uH4QvoMPw6+UNKnZh2qR0rPKBS8ijBgxiOA3DpHvA4qlrr7Y9vFBqJ2rszhZCk+wpkQXCI/wCN3muuO3jP3e8U+L4uMzM3nTpXLxceTilyfFhHOA8bjJ3zbwWh+H35zVZ0085hI8o3V4fvB4HKbX9iPN3qOzCj1T+fA97C8bVmY+3Xzj1VadqGlWlqIUxjRlZDmmYdKdxxEpjVwWzqNP7aI57SvZMfHDhs9ZL7LF518QPIBDRkykTicTmmN5UWDR+ztxTO7jHh4Z33V7lB60Pds8T1U13xfp/tDqO295POtO90/wAcNND8X6T6waft/Ro62F1V+UKjZVGa8dh7SdhBb8y1UtfXfHv4Sg1Eb13Z0shSEBAQeIL1ZWyYkItJbMm9sM4AZi8Zzq/4NPTaSNuK/wBlvFh77LmBJaKy9QEEfXFTwqU2URt/ZcPSbsOjVgosuGmWNrOL0i0c2YVzVb6LEMOJta7M4aR5LFy4rYrcMqN6TSdpcKicCAgIJKzVG52lQW/vDjsb0voptPXiy1j5+nN3ije8NbW80RAQcNdUD7RAiQs7hcdDgZtPEBRZsftKTVzevFWYZHGhOY4teCHNMiDmKwZiYnaWdMbcpSFX1/SIDcmHEIbmBAcBsmLlLj1GSkbVl3XJavKJclOp0SO7KivLjrzagBcFxfJa872ndza025ylLH1WY9Ia6XQhkOcdYva3aTLcCptJim+SJ7od4acVl4tXWv2aA4tPTd0WbTi7cJngtPVZfZ4946z0W8t+GrKlhs9ptjaqEGjzeOlF6Tp+qR0WndfvK2dJi4MfPrK9hptXn3qHX1XGjR3w+zObdbTh5bisvNj9nea/zZUyV4bbJawla8zG5px6EWQGp/Z44cFPosvBfhnpPqkwX2tt4rjavqkf2fqFo6n4VvJZy9iWTrCZ7Yak6vA93D8IX0GH4dfKGlTsw7VI6Z5yh0rKjshjBjZna4+QbxWTr773ivh+6nqJ/NsjLLVUKVHyHzyA1znSuOYC/aQodNijJfaeiPFTittK4/cijf8Ak+IeS0PccXzWfd6K7bCzzKK2G6FlScS12UZ3ym2V2pyqavT1xRE1Q5sUUiJhG2XpfNUqC7MXZJ2O6PzIO5Q6a/Dlif5zcYrbXhbuUbq8P3g8Dlf1/YjzWNR2YUeqfz4HvYXjaszH26+ceqrTtQ2NfQtIQZvyg9aHu2eJ6x9d8X6f7UtR23vJ51p3un+OGmh+L9J9YNP2/o0dbC65a0oYjwYkM9ppGwyuO4yK4yU46TXxc2rxRMMdewtJDhIgkEaCLiF8906s14gICCfsVVYjx5uE2Q5OOsz6IO+Z3K1o8XHk3npCbDTit5NOW0vIW0VomUQASyohEw2crtLjmHzVbPqa4vnKLJliimRrZUpxmHNaNAYP90ys+dblmeqtOe6Tqe3DsoNpTRknttEiNbhnGxTYtdO+2T7pKaj9S8MeHAEGYImCM4zELTid+a0hrXVWKRR3SHTZNzd2I3j6KtqsXtMc+MdEWWnFVlixFB6gICC48nVBm+JGODRkN2mRd3ZPFaGgx7zN/os6evObL4tRbEBAQRFd2dg0u94LX5ntx2OzEKvm01MvOevijvirfqrEWwUSfQjMI1tI+U1Tn8Pt3WQTpp8XRQrBXzjRZjQwSn/UfJdU/D/1W+z2um8ZW6g0JkBgZCaGtGYfMnOdav0pWkcNYWa1isbQh7QWaNMe1zoxaGiQaGzlpOOJu4BQZ9N7W28yiyYuOd90fR7Bsa5pdFLgCCW5IGUAcJzUNdBWJ3mXEaeN+q4LQWULaKzzaZkEuLHNmJgTmDmN+n6qtn00Zdue2yLJii6GFgQLxHcCP2C7+Sr/ANPj9SP3b5rNT6CY0B0Jzr3NDS6We6ZlNXb4+Ok1mU9q712Vj7gN/XPwD+5Uv6fH6kHu0eK3UKj81DYyc8lrWz0yEpq/SvDWI8FisbRs+y6eqrWljRSIr4roxBcZyyBcJSAx0BUcmi47zabdVe2Dinfd32cs62hl5Dy8ukJkSkBPXr7lLp9NGLed993ePFwJtWUqPr2qhS4RhuOTeCDKciNWyY3qLNijLXhlxenHGytiwIGEd0/YH9yp/wBPj9SH3b5p6v6m+1w2sc/JyXB0wJzuIwnrVrPh9rWImUuTHxxshqJYZsN7H88Tkua6WQL8lwMsdSrV0ERMTxdEcafad91vWgsCCu1/ZYUuKIhiFvRDZZM8CTPHWqmfSRltxb7IcmHjnfcs/ZcUSKYgiF82FsskDEtM8f2pg0kYrcW+5jw8E77rEraYQZxbyquajc60dCLjqeMeIv8AiWRrcXDfijpPqpZ6bW38VZVJAICDQOTtgbAiOum6IRuDWy+ZWroIiKTPzXNP2Vr5waRxV7eFjdj1bUwx40SI7tOMtQwaOElgZbze82lm3txWmXKo3Ig0SwFOy4DmOP5bpCfqkTA45S1tDk3x7T3LuntvXZZ8saRxV3eE7G6whBkWI0YNe8DYHEBfPXja0x85Zlo2mYfBcvBB+oUMuIa0TcSABpJuAXsRMztBEbtcqSrhRoLIYxA6R0uN7jxW9hx+zpFWjSvDXZ3qV2ICAgICAgICAgICAgICAgICAgICAgICAgICAgICDjrar20mE6G/A4HO05iNhUeXHGSs1lzesWjaWS0+hvgRHQ4gk5p46CNRWDek0tNbM61ZrO0vguXgg8QEHqAgIPEBB6gICC7WDqP/ALmIPdg97/oN50LS0WD/AOlvp/tawY/7pXdaS0ICAgICAgICAgICAgICAgICAgICAgICAgICAgICAgIIS09QNpbJiQit9F2n9rtXy4zranTxljl1RZccXj5sxpNHdCcWRGlrm3EH/mGtYtqzWdp6qMxMTtL5rx4ICAgICAgICAgstlLNGkERIwlBGA/U1D9ukq5ptLOT81unqnxYuLnPRo7WgCQuAzaFsLr1AQEBAQEBAQEBAQEBAQEBAQEBAQEBAQEBAQEBAQEBAQEEXXtRQ6W2T7nj0XjEajpGr5KDNp65Y59fFHfHF+rOK5qONRT+I2bczxe07dB1HvWRlwXxT+bp4qV8dqdUaoXAgICAgICD9QoZeQ1oLnHAATJ2AL2ImZ2giN10s9YzB9L2iH/9D9B/haODRf3ZPt/tax4O+y7NaAJC4DuWktPUBAQEBAQEBAQEBAQEBAQEBAQEBAQEBAQEBAQEBAQEBAQEBB+XsDgQQCDiDeDtSY3FarSxUGLMwiYTtV7fhOG4hUsmhpbnXl6ILYKz05KzTbHUmH6LWxBpa4T3h0u6apX0WWvSN/JBbBeERHq+Kz04URu1jh3yUE47x1ifsjmto6w5S6WKj3hy/cKE5/oNc7YCfkuoiZ6PYiZ6JGi2epMT0YLxrcMjxSUtdPlt0rPp6u4xXnuT9X2Dcb6REAHqsvPxESHAq1j0E/3z9ktdP+qVtqyqINGEoLA3ScXHaTfuV/Hhpj7MLNaVr0dyldCAgICAgICAgICAgICAgICAgICAgICAgICAgICAgICAgICAgICAgICAgICAgICAgICAgICAgICAgICAgICAgICAgICAgICAgICAgICAgIP/2Q=="/>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en-GB"/>
          </a:p>
        </p:txBody>
      </p:sp>
      <p:sp>
        <p:nvSpPr>
          <p:cNvPr id="19462" name="AutoShape 6" descr="data:image/jpeg;base64,/9j/4AAQSkZJRgABAQAAAQABAAD/2wCEAAkGBxQQEhMUEBQVFhQXGBUYGRgYFxcaHRUaHBUYGBcYFBsaHCggHBonGxgUITEhJSkrLi4uGB8zODMsNygtLisBCgoKDg0OGxAQGy4kICYwLTQsLCwvLC8sLCwsLC8sLCwsLCwsLCwsLCwsLCwsLCwsLCwsLCwsLCwsLCwsLCwsLP/AABEIAIwBaQMBEQACEQEDEQH/xAAbAAEAAwEBAQEAAAAAAAAAAAAABQYHBAEDAv/EAEUQAAECAgUHCAcHAwMFAAAAAAEAAgMRBAUGITESQVFhcYGRBxMiNEKhstEyUnJzkrHBFBYjM1NiooLS4bPC8BVEY5PT/8QAGgEBAAMBAQEAAAAAAAAAAAAAAAMEBQIBBv/EADMRAQACAQIDBQYFBQEBAAAAAAABAgMEERIhMTJBUXGxExQzYYGRBSJSwfAVQqHR4SND/9oADAMBAAIRAxEAPwDcUBAQEBB45wAmTIDOUELTbV0WFdzmWdDBld/o96rX1eKvfv5IrZqR3oePb9o/LguPtODfkHKvb8Qjur9/5KOdTHdDmNvn/oN+M/2rj+oW/T/lz7zPg/cO357UAbonm1ex+IT31/z/AMe+8/JI0W3NHd6bYjNZAcP4knuU1dfjnrEw7jUVnqnqDWUKOJwojX6gbxtGI3q1TLS/ZndLW0W6S6l26EBAQEBAQEBAQEBAQEBAQEBAQEBAQEBAQEBAQEBAQEBAQEBAQCUFUry2bIU2UcCI/wBbsDh6W67WqObW1rypzn/H/Ve+eI5VUmsa0i0gzjPLtAwaNjRdvxWbky3ydqVW17W6uNRuRAQEBB6xxBBBIIwIMiNhTpzFlqe2caFJsb8Vmk3PGw59/FXMWtvXlbnH+U9M9o6817qutIVJblQnT0jAt1OGZamPLXJG9ZW63i0bw7FI6EBAQEBAQEBAQEBAQEBAQEBAQEBAQEBAQEBAQEBAQEBAQfOPGbDaXPIa1omScAF5a0VjeXkztzlnFpbUPpJLIc2weBia3aB+3jqx9Rqpyflryj1Usuabco6K6qiEQEBAQEBAQEH3oVMfBeHwnFrhnGfURnGpdUvak8VZe1tNZ3hpVmrRMpbZGTYoF7dP7matWbvWzp9TGWNu9ex5Yv5pxWUogICAgICAgICAgICAgICAgICAgICAgICAgICAgICAgEoM0tdaA0l/Nwz+C0/+wjtHVo47MbVaj2k7V6R/lRzZeKdo6K6qiEQEBB10Cq40f8mG5w0ykPiNykpivfsxu6rS1ukJhliqUReIY1F/kCp40OX5Jfd7ual2VpUMTMPKH7CHd2PcubaTLXu+zmcN47kM5pBIIIIxBzbVWRPEBAQfSjx3Q3NewlrmmYIzL2tprO8PYmYneGp2crltLhZWD23PboOkajm/wtzT54y137+9fx5OOEsp0ggICAgICAgICAgICAgICAgICAgICAgICAgICAgICCqW8rjmoYgsPTiDpamYfyvGwFUdbm4a8EdZ9P8AqvnvtHDDPVkqYgIPEF0srZMPAi0kXG9sPSMxfq1cdC0dNpN44r/b/aziw787LwxgaAGgADAASA2LSiNuULb9L0EEXXdQwqU3piT8zxiNukaioM2npljn18Ud8cX6sxrWrX0aIYcQXi8EYOGYhY2XHbHbhso3pNZ2lyKNyICCRqCtDRYzYg9HB40tOO8YjYpsGWcV+L7u8d+C27Wobw4AtMwQCDpBwK3YneN4aL9L0EBAQEHyiUljfSe0bSB815NojrLzeIftkQOE2kEajNImJ6PX6XoICAgICAgICAgICAgICAgICAgICAg8e4AEm4C86k6DH64p5pEaJFPaNw0NFzRwlvmvn8uT2l5szb24rbuNRuRAQTlj6qFIjjKE2M6Ttd/Radp+RVnSYvaZOfSEuGnFZqK219E19X0OiNGV0nn0WDE6zoGtQZ9RXFHPr4I8mSKKdHtxSCeiIbRoySeJJ8lnTrsszy2Vp1FknU9uMpwbSWhs+22ch7QMyBrmp8Wv3nbJH1SU1HdZc2mYmLwtFZQVsaqFIgOIH4kMFzdY7Td47wFV1eL2lN++EWanFVl6xVB6gICDRbAVjzkAwnHpQjIeyb28DMbgtfQ5OKnDPd6LuntvXbwWhXU4gIPHOABJMgLydCDN7Q2riR3FsFxZCF0xc5+snEDVxWPn1drztXlHqpZM025R0Vo34qmgfWjUh8I5UNzmHS0kcZYr2tprO9Z2exMx0aDZG0ppP4UaXOgTBF2WBjdmcFraXVe0/Lbr6rmHLxcp6uXlAoDgGx4ZcJSa8AkXdl3G7eFxrqTG14+rnUVntQplHp0SG5r2vdNpBEyZXGd+pZ1cloneJVotMTu1yrqY2PCZEZg4A7NIOsGY3Lex3i9YtHe0a24o3Ue3lbl0UQYbiBDvdIym4jC7QPmVm63NM34Inp6qme/PaEJU8CJSYzIbXvvN5yjc0ekcdH0VbFF8l4rEyipE2nZotpG5FDiht2SyQvwlIYrX1HLDO3gu5OVJZb9of67viPmsTjt4yobyfaH+u74j5px28ZN5PtD/AF3fEfNOO3jJvK/8njy6BEyiT+IcTPsNWpoJmaTv4/tC3p5/LLqtzTOaopAMi9zWiXxHuB4rvWX4cXLvdZ7bUZt9of67viPmsjjt4ypbyu3J1Ti4RobiSQQ8TM8eifk3itHQXmeKsrWnt1hc1orKq8oby2BDySR+IMDLsuVHXzMUjbxV9R2YUD7Q/wBd/wAR81l8dvGVTeWq2brP7TR2PPpDov8AaGPG471t6fL7THE9/ev478Vd0hSIwhtc9xk1oJJ0ACZU1rRWN5dzO0bsirCs4kaI+IXOGUSZBxuGYbhILAvlte023Z1rzM7p3k/iuNKcC5xHNPxJPbhqzobTOXnPdP7JtPM8TRFrriDtnS+aokSWL5MH9XpfxylW1d+HFPz5Is1tqSy5YigICAgu9gqVBhQohiRGMc5+DnAGQaJYnCZctLRXpSs8UxE7rWCaxE7ys/8A1qj/AK8L42+au+3x/qj7p/aV8WW1zTjSI0SITi4y1NFzQNyxMt5vebKF7cVplxqNyIL/AGKrxggZEaIxpYZNynATbKYlPReOC1dHnrGPhtO2y5hyRw7TKfNc0f8AXhfG3zVr2+L9UfdLx18WTUtobEeGkFoc4AjAjKMiNywrREWnZnz15PkuXggIJ6xFL5ulMGaIHMPCY7xLerWjvw5YjxTYLbXaetpeEBBB20jllDiy7WS3cXAHumN6ray0xhnZFmnakstJWIoNGqqxkBrG8+C95AJ6RAB0NAI4la+LRUiv5ucrtMFYjmgbYWdZRQ2JCJyHOyS0meSZEiRxlIHFVdXpq4trV6Ic2KK84QdURzDjwnDEPbwnIjeCQq2K3DeJjxRUna0S12l0dsVjmPE2uBB2Fb1qxaJrLRmN42lj9Y0J0CK+G/FplPSMQd4kVgZKTS01nuZ1q8M7LBZS0Qo0KMx+YF8MaXYFu8yPxK1ptT7OtonzhLiy8MTEqzFiFzi5xm5xJJ0kmZKpzMzO8oJndoFgaq5uEYzh0ono6mDzN+4LV0OLhrxz3+i5gptG6VtX1SP7P1Cn1PwreSTL2JZOsJnr9VljaPEgw3uMSbmNcZOEpkAmXRWpj0WO1Imd1uuCsxEun7jUb1ovxN/tXfuOL5uvd6pepqoZRGOZCLiC7KOUQb5AZgNAVjFhrijaqSlIpG0KjyjUqcSFDHZaXHa4yHc08VQ1997RVX1M84hUFnqybsZS+apcPQ+bDvF38g1WdJfhyx8+SXDba7Ultr6qco3V4fvB4HKjr+xHmr6jswz1ZKms1g6z5qPzbj0Ytw1PHo8RMcFc0WXhvwz0n1T4L7W28Uzyg1nkQ2wWm+Je7U0H6nwlWddl2rFI7/RLqL7RwqAspTWbk86073T/ABw1c0PxfpPrCfT9v6NHWwuqZykxpMgM0ue74QB/vKzvxC3Ksfz+c1bUzyiFFWYqCAgILlYmqqPSIT+dhhz2vxJOBaJYHTlLR0eLHkrPFHPdZwUraOcLH91qJ+i3i7zVv3XD+lP7GngzOtKIYEaJDPZcQNY7J3iSxslJpeayo2rwzMOZcORBd7HWehRYBiR4YcXOOTMkdEXZjnM1paTT1tTivC1hxRNd5hO/deifot4u81a91w/pTexp4MwpeTzj8gSblOyRoGUZd0li224p2UJ68nyXLwQEH3q+NkRYb/Vew8HArqk7WifnDqs7TEtmX0TSEBBXredUd7TPEFU1vwZ+nqhz9hmL8CsWeii25uAX0sNRVuUbq0P3rf8ATiKh+IfDjz/aVfUdn6qDQ/zIftt8QWZTtR5qlesNoX0TTU7lBqrKa2O0Xt6L9bSbjuJ79Sz9di3j2kd3VW1FN44lDWWqO+oqtNJjMhjA3uOhox8t6lw4vaXirvHXits1yGwNADRIAAAaAMAt6I25Q0UXavqkf2fqFDqfhW8keXsSydYTPX2rbZQIcGGxzYk2sa0yaJTAAMuktTHrcdaRE7rdc9YiIdP36o/qxfhb/cu/f8fzde8VWWDED2tcMHAEbxNXIneN00Tuyi0tK52lRnZsrJGxvR+k96wtRfiy2lQyzvaX1q6q+colJjSvYWZO69/c4cF1jxcWK1/Db/r2tN6TKJgxSxzXNxaQ4bQZhQRO07wjidubZ6NGERjXtwcA4bCJhfRVniiJhpRO8bqxyjdXh+8HgcqWv7EeaDUdmGegTuCyVN6xxBBBkQQQdBF4ITfwHVWtYOpMV0R+JkJDAACUh896ky5JyW4pdXtNp3lyEKNys3J51p3un+OGrmh+L9J9YT6ft/Ro62F1Q+Uk9OB7L/m1Zf4h2q/VU1PWFOWerCAgILDYmtBAj5LjJkSTTqdPonvI3q3o8vBk2npKbBfhtt4tMWyvIO0lnGUsBwORFAkHSxGhw0fJVtRpoy8+kosmKL+alxrIUppkIYdra5su8grOnR5YnorTguk6nsQ8uDqSQ1o7DTMnUTgBsnuU2LQzM73+zumnn+5e4cMNAa0AAAAAZgMAFpxERG0LaItZWgo9HcQem+bWbSLzuF/BQarL7PHPjPRFlvw1ZUsNQeoCAg8cbl5PQba03BfStR6gIK9bzqjvaZ4gqmt+DP09UOfsMxfgViz0UW3NwC+lhqKtyjdWh+9b/pxFQ/EPhx5/tKvqOz9VBof5kP22+ILMp2o81SvWG0L6Jpoe1dPbAo0QuAJeCxoOcuBHACZ3KvqskUxzv38keW0VrLKVhs9aLA09sOOWOA/EAAdoImQNhv3gK7ockVvtPen09oi23i0Za66ibV9Uj+z9QoNT8K3kjy9iWULCZ76ijPN4Y+XsnyXXDbwe7SGixPUf8LvJOC3hJwz4NWiUnmaJlnsQgd4ZcOMluTbgxcXhDQ32puySelYLOadZirgKC1jh+Y1xd/XOX8ZLa02P/wAIie/91/FX/wA9mZxYZa4tdi0kHaDIrGmNp2lQmNmmWIpfOURgzsJYd17f4lq2dHfixR8uS/gnejj5Rurw/eDwOUev7EebjUdmFHqn8+B72F42rMx9uvnHqq07UOy1NWfZqQ5oHQd02bDm3GY4KTU4vZ5Jju7nWWnDZG0aA6I9rGCbnENG0n5KGtZtMRDiI3naEzbGhtgRYcNmDYLBt6T5k6yZnerGqpFLxWO6I/dJmrwzEfJ08nnWne6f44a70PxfpPrDrT9v6NHWwuqNylMvo7tUQeAj6rM/EI51nz/ZV1PcpazlUQEBB4gvtlbWNcGwqS6Thc15wdoDjmdrz/PU02riY4b/AHW8WbusuIK0FkQEHBW1bQqK3Kiu2NHpO2D6qLLmrjjezi94rG8swrutn0qIXvuGDW5mjRt0lYubLbLbilRvebzvLgUTgQEBB+obMohukgcTJIjfkRzbWF9I1BAQV63nVHe0zxBVNb8Gfp6oc/YZi7ArFnootsgvDmtLTMEAg6QRcvpIneN4acKtyjPH2eGJ3mKDLUGPme8cVR/EOxHn+0oNT2YUShfmQ/bZ4gsynajzhUr1hs6+iabMra1rz8ctaehCm0a3do8RLdrWLrMvHfaOkfyVHNfitt4Iai0N8QRCwTENuW7UJgf53FV60m0TMdyKKzPR8WPLSC0yIIIOgi8FcxO3OHjXKhrIUmAyIMTc4aHDEfXYQt/Bl9pSLNGluKu742r6pH9n6hc6n4VvJ5l7EsnWEz2w1J1eB7uH4QvoMPw6+UNKnZh2qR0rPKBS8ijBgxiOA3DpHvA4qlrr7Y9vFBqJ2rszhZCk+wpkQXCI/wCN3muuO3jP3e8U+L4uMzM3nTpXLxceTilyfFhHOA8bjJ3zbwWh+H35zVZ0085hI8o3V4fvB4HKbX9iPN3qOzCj1T+fA97C8bVmY+3Xzj1VadqGlWlqIUxjRlZDmmYdKdxxEpjVwWzqNP7aI57SvZMfHDhs9ZL7LF518QPIBDRkykTicTmmN5UWDR+ztxTO7jHh4Z33V7lB60Pds8T1U13xfp/tDqO295POtO90/wAcNND8X6T6waft/Ro62F1V+UKjZVGa8dh7SdhBb8y1UtfXfHv4Sg1Eb13Z0shSEBAQeIL1ZWyYkItJbMm9sM4AZi8Zzq/4NPTaSNuK/wBlvFh77LmBJaKy9QEEfXFTwqU2URt/ZcPSbsOjVgosuGmWNrOL0i0c2YVzVb6LEMOJta7M4aR5LFy4rYrcMqN6TSdpcKicCAgIJKzVG52lQW/vDjsb0voptPXiy1j5+nN3ije8NbW80RAQcNdUD7RAiQs7hcdDgZtPEBRZsftKTVzevFWYZHGhOY4teCHNMiDmKwZiYnaWdMbcpSFX1/SIDcmHEIbmBAcBsmLlLj1GSkbVl3XJavKJclOp0SO7KivLjrzagBcFxfJa872ndza025ylLH1WY9Ia6XQhkOcdYva3aTLcCptJim+SJ7od4acVl4tXWv2aA4tPTd0WbTi7cJngtPVZfZ4946z0W8t+GrKlhs9ptjaqEGjzeOlF6Tp+qR0WndfvK2dJi4MfPrK9hptXn3qHX1XGjR3w+zObdbTh5bisvNj9nea/zZUyV4bbJawla8zG5px6EWQGp/Z44cFPosvBfhnpPqkwX2tt4rjavqkf2fqFo6n4VvJZy9iWTrCZ7Yak6vA93D8IX0GH4dfKGlTsw7VI6Z5yh0rKjshjBjZna4+QbxWTr773ivh+6nqJ/NsjLLVUKVHyHzyA1znSuOYC/aQodNijJfaeiPFTittK4/cijf8Ak+IeS0PccXzWfd6K7bCzzKK2G6FlScS12UZ3ym2V2pyqavT1xRE1Q5sUUiJhG2XpfNUqC7MXZJ2O6PzIO5Q6a/Dlif5zcYrbXhbuUbq8P3g8Dlf1/YjzWNR2YUeqfz4HvYXjaszH26+ceqrTtQ2NfQtIQZvyg9aHu2eJ6x9d8X6f7UtR23vJ51p3un+OGmh+L9J9YNP2/o0dbC65a0oYjwYkM9ppGwyuO4yK4yU46TXxc2rxRMMdewtJDhIgkEaCLiF8906s14gICCfsVVYjx5uE2Q5OOsz6IO+Z3K1o8XHk3npCbDTit5NOW0vIW0VomUQASyohEw2crtLjmHzVbPqa4vnKLJliimRrZUpxmHNaNAYP90ys+dblmeqtOe6Tqe3DsoNpTRknttEiNbhnGxTYtdO+2T7pKaj9S8MeHAEGYImCM4zELTid+a0hrXVWKRR3SHTZNzd2I3j6KtqsXtMc+MdEWWnFVlixFB6gICC48nVBm+JGODRkN2mRd3ZPFaGgx7zN/os6evObL4tRbEBAQRFd2dg0u94LX5ntx2OzEKvm01MvOevijvirfqrEWwUSfQjMI1tI+U1Tn8Pt3WQTpp8XRQrBXzjRZjQwSn/UfJdU/D/1W+z2um8ZW6g0JkBgZCaGtGYfMnOdav0pWkcNYWa1isbQh7QWaNMe1zoxaGiQaGzlpOOJu4BQZ9N7W28yiyYuOd90fR7Bsa5pdFLgCCW5IGUAcJzUNdBWJ3mXEaeN+q4LQWULaKzzaZkEuLHNmJgTmDmN+n6qtn00Zdue2yLJii6GFgQLxHcCP2C7+Sr/ANPj9SP3b5rNT6CY0B0Jzr3NDS6We6ZlNXb4+Ok1mU9q712Vj7gN/XPwD+5Uv6fH6kHu0eK3UKj81DYyc8lrWz0yEpq/SvDWI8FisbRs+y6eqrWljRSIr4roxBcZyyBcJSAx0BUcmi47zabdVe2Dinfd32cs62hl5Dy8ukJkSkBPXr7lLp9NGLed993ePFwJtWUqPr2qhS4RhuOTeCDKciNWyY3qLNijLXhlxenHGytiwIGEd0/YH9yp/wBPj9SH3b5p6v6m+1w2sc/JyXB0wJzuIwnrVrPh9rWImUuTHxxshqJYZsN7H88Tkua6WQL8lwMsdSrV0ERMTxdEcafad91vWgsCCu1/ZYUuKIhiFvRDZZM8CTPHWqmfSRltxb7IcmHjnfcs/ZcUSKYgiF82FsskDEtM8f2pg0kYrcW+5jw8E77rEraYQZxbyquajc60dCLjqeMeIv8AiWRrcXDfijpPqpZ6bW38VZVJAICDQOTtgbAiOum6IRuDWy+ZWroIiKTPzXNP2Vr5waRxV7eFjdj1bUwx40SI7tOMtQwaOElgZbze82lm3txWmXKo3Ig0SwFOy4DmOP5bpCfqkTA45S1tDk3x7T3LuntvXZZ8saRxV3eE7G6whBkWI0YNe8DYHEBfPXja0x85Zlo2mYfBcvBB+oUMuIa0TcSABpJuAXsRMztBEbtcqSrhRoLIYxA6R0uN7jxW9hx+zpFWjSvDXZ3qV2ICAgICAgICAgICAgICAgICAgICAgICAgICAgICDjrar20mE6G/A4HO05iNhUeXHGSs1lzesWjaWS0+hvgRHQ4gk5p46CNRWDek0tNbM61ZrO0vguXgg8QEHqAgIPEBB6gICC7WDqP/ALmIPdg97/oN50LS0WD/AOlvp/tawY/7pXdaS0ICAgICAgICAgICAgICAgICAgICAgICAgICAgICAgIIS09QNpbJiQit9F2n9rtXy4zranTxljl1RZccXj5sxpNHdCcWRGlrm3EH/mGtYtqzWdp6qMxMTtL5rx4ICAgICAgICAgstlLNGkERIwlBGA/U1D9ukq5ptLOT81unqnxYuLnPRo7WgCQuAzaFsLr1AQEBAQEBAQEBAQEBAQEBAQEBAQEBAQEBAQEBAQEBAQEEXXtRQ6W2T7nj0XjEajpGr5KDNp65Y59fFHfHF+rOK5qONRT+I2bczxe07dB1HvWRlwXxT+bp4qV8dqdUaoXAgICAgICD9QoZeQ1oLnHAATJ2AL2ImZ2giN10s9YzB9L2iH/9D9B/haODRf3ZPt/tax4O+y7NaAJC4DuWktPUBAQEBAQEBAQEBAQEBAQEBAQEBAQEBAQEBAQEBAQEBAQEBB+XsDgQQCDiDeDtSY3FarSxUGLMwiYTtV7fhOG4hUsmhpbnXl6ILYKz05KzTbHUmH6LWxBpa4T3h0u6apX0WWvSN/JBbBeERHq+Kz04URu1jh3yUE47x1ifsjmto6w5S6WKj3hy/cKE5/oNc7YCfkuoiZ6PYiZ6JGi2epMT0YLxrcMjxSUtdPlt0rPp6u4xXnuT9X2Dcb6REAHqsvPxESHAq1j0E/3z9ktdP+qVtqyqINGEoLA3ScXHaTfuV/Hhpj7MLNaVr0dyldCAgICAgICAgICAgICAgICAgICAgICAgICAgICAgICAgICAgICAgICAgICAgICAgICAgICAgICAgICAgICAgICAgICAgICAgICAgICAgIP/2Q=="/>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en-GB"/>
          </a:p>
        </p:txBody>
      </p:sp>
      <p:pic>
        <p:nvPicPr>
          <p:cNvPr id="19463" name="Picture 8" descr="http://www.ingoaccountabilitycharter.org/wpcms/wp-content/uploads/Oxfam-Logo.jpg">
            <a:hlinkClick r:id="rId4"/>
          </p:cNvPr>
          <p:cNvPicPr>
            <a:picLocks noChangeAspect="1" noChangeArrowheads="1"/>
          </p:cNvPicPr>
          <p:nvPr/>
        </p:nvPicPr>
        <p:blipFill>
          <a:blip r:embed="rId5" cstate="print"/>
          <a:srcRect/>
          <a:stretch>
            <a:fillRect/>
          </a:stretch>
        </p:blipFill>
        <p:spPr bwMode="auto">
          <a:xfrm>
            <a:off x="2267744" y="6021388"/>
            <a:ext cx="1511300" cy="587375"/>
          </a:xfrm>
          <a:prstGeom prst="rect">
            <a:avLst/>
          </a:prstGeom>
          <a:noFill/>
          <a:ln w="9525">
            <a:noFill/>
            <a:miter lim="800000"/>
            <a:headEnd/>
            <a:tailEnd/>
          </a:ln>
        </p:spPr>
      </p:pic>
      <p:pic>
        <p:nvPicPr>
          <p:cNvPr id="19464" name="Picture 10" descr="https://pbs.twimg.com/profile_images/3607271465/5e25a8cdc778ee265f2c472de82097c0.png"/>
          <p:cNvPicPr>
            <a:picLocks noChangeAspect="1" noChangeArrowheads="1"/>
          </p:cNvPicPr>
          <p:nvPr/>
        </p:nvPicPr>
        <p:blipFill>
          <a:blip r:embed="rId6" cstate="print"/>
          <a:srcRect/>
          <a:stretch>
            <a:fillRect/>
          </a:stretch>
        </p:blipFill>
        <p:spPr bwMode="auto">
          <a:xfrm>
            <a:off x="4211960" y="5805488"/>
            <a:ext cx="925513" cy="925512"/>
          </a:xfrm>
          <a:prstGeom prst="rect">
            <a:avLst/>
          </a:prstGeom>
          <a:noFill/>
          <a:ln w="9525">
            <a:noFill/>
            <a:miter lim="800000"/>
            <a:headEnd/>
            <a:tailEnd/>
          </a:ln>
        </p:spPr>
      </p:pic>
      <p:pic>
        <p:nvPicPr>
          <p:cNvPr id="19465" name="Picture 12" descr="http://2.bp.blogspot.com/_Cc3gulUhlvs/SPVM-isQQNI/AAAAAAAAAes/fdAcHHKKwaw/s320/greenpeacelogo.gif"/>
          <p:cNvPicPr>
            <a:picLocks noChangeAspect="1" noChangeArrowheads="1"/>
          </p:cNvPicPr>
          <p:nvPr/>
        </p:nvPicPr>
        <p:blipFill>
          <a:blip r:embed="rId7" cstate="print"/>
          <a:srcRect/>
          <a:stretch>
            <a:fillRect/>
          </a:stretch>
        </p:blipFill>
        <p:spPr bwMode="auto">
          <a:xfrm>
            <a:off x="5653088" y="5805488"/>
            <a:ext cx="863600" cy="989012"/>
          </a:xfrm>
          <a:prstGeom prst="rect">
            <a:avLst/>
          </a:prstGeom>
          <a:noFill/>
          <a:ln w="9525">
            <a:noFill/>
            <a:miter lim="800000"/>
            <a:headEnd/>
            <a:tailEnd/>
          </a:ln>
        </p:spPr>
      </p:pic>
      <p:pic>
        <p:nvPicPr>
          <p:cNvPr id="19466" name="Picture 5" descr="logo-scnd-education-badge2square-o.jpg"/>
          <p:cNvPicPr>
            <a:picLocks noChangeAspect="1"/>
          </p:cNvPicPr>
          <p:nvPr/>
        </p:nvPicPr>
        <p:blipFill>
          <a:blip r:embed="rId8" cstate="print"/>
          <a:srcRect/>
          <a:stretch>
            <a:fillRect/>
          </a:stretch>
        </p:blipFill>
        <p:spPr bwMode="auto">
          <a:xfrm>
            <a:off x="228004" y="1395114"/>
            <a:ext cx="3118042" cy="311400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3.gstatic.com/images?q=tbn:ANd9GcT2lAKfGJrDgTrVTXFgslF6HUgl-cCUIt7IvU8D5rz0Kyc_ijiH"/>
          <p:cNvPicPr>
            <a:picLocks noChangeAspect="1" noChangeArrowheads="1"/>
          </p:cNvPicPr>
          <p:nvPr/>
        </p:nvPicPr>
        <p:blipFill>
          <a:blip r:embed="rId3" cstate="print"/>
          <a:srcRect/>
          <a:stretch>
            <a:fillRect/>
          </a:stretch>
        </p:blipFill>
        <p:spPr>
          <a:xfrm>
            <a:off x="5957866" y="4293096"/>
            <a:ext cx="2990984" cy="2232248"/>
          </a:xfrm>
          <a:prstGeom prst="rect">
            <a:avLst/>
          </a:prstGeom>
          <a:noFill/>
        </p:spPr>
      </p:pic>
      <p:sp>
        <p:nvSpPr>
          <p:cNvPr id="4" name="Subtitle 2"/>
          <p:cNvSpPr>
            <a:spLocks noGrp="1"/>
          </p:cNvSpPr>
          <p:nvPr>
            <p:ph idx="1"/>
          </p:nvPr>
        </p:nvSpPr>
        <p:spPr>
          <a:xfrm>
            <a:off x="252413" y="332657"/>
            <a:ext cx="8891587" cy="4392487"/>
          </a:xfrm>
        </p:spPr>
        <p:txBody>
          <a:bodyPr rtlCol="0">
            <a:normAutofit fontScale="77500" lnSpcReduction="20000"/>
          </a:bodyPr>
          <a:lstStyle/>
          <a:p>
            <a:pPr algn="ctr" eaLnBrk="1" fontAlgn="auto" hangingPunct="1">
              <a:spcAft>
                <a:spcPts val="0"/>
              </a:spcAft>
              <a:buFont typeface="Arial" charset="0"/>
              <a:buNone/>
              <a:defRPr/>
            </a:pPr>
            <a:r>
              <a:rPr lang="en-GB" sz="5200" dirty="0">
                <a:latin typeface="Stencil" panose="040409050D0802020404" pitchFamily="82" charset="0"/>
              </a:rPr>
              <a:t>WEAPONS</a:t>
            </a:r>
            <a:r>
              <a:rPr lang="en-GB" sz="5700" dirty="0">
                <a:latin typeface="Stencil" panose="040409050D0802020404" pitchFamily="82" charset="0"/>
              </a:rPr>
              <a:t> OF MASS DESTRUCTION ( W M D )</a:t>
            </a:r>
          </a:p>
          <a:p>
            <a:pPr marL="0" indent="0" eaLnBrk="1" fontAlgn="auto" hangingPunct="1">
              <a:spcAft>
                <a:spcPts val="0"/>
              </a:spcAft>
              <a:buFont typeface="Arial" charset="0"/>
              <a:buNone/>
              <a:defRPr/>
            </a:pPr>
            <a:endParaRPr lang="en-GB" sz="2100" dirty="0">
              <a:solidFill>
                <a:srgbClr val="222222"/>
              </a:solidFill>
            </a:endParaRPr>
          </a:p>
          <a:p>
            <a:pPr marL="0" indent="0" eaLnBrk="1" fontAlgn="auto" hangingPunct="1">
              <a:spcAft>
                <a:spcPts val="0"/>
              </a:spcAft>
              <a:buFont typeface="Arial" charset="0"/>
              <a:buNone/>
              <a:defRPr/>
            </a:pPr>
            <a:r>
              <a:rPr lang="en-GB" sz="4200" dirty="0">
                <a:latin typeface="Arial Nova Cond" panose="020B0506020202020204" pitchFamily="34" charset="0"/>
              </a:rPr>
              <a:t>Weapons that can kill and bring significant harm to a large number of humans </a:t>
            </a:r>
            <a:r>
              <a:rPr lang="en-GB" sz="4200" dirty="0"/>
              <a:t/>
            </a:r>
            <a:br>
              <a:rPr lang="en-GB" sz="4200" dirty="0"/>
            </a:br>
            <a:endParaRPr lang="en-GB" sz="2100" dirty="0"/>
          </a:p>
          <a:p>
            <a:pPr marL="0" indent="0" eaLnBrk="1" fontAlgn="auto" hangingPunct="1">
              <a:spcAft>
                <a:spcPts val="0"/>
              </a:spcAft>
              <a:buFont typeface="Arial" charset="0"/>
              <a:buNone/>
              <a:defRPr/>
            </a:pPr>
            <a:r>
              <a:rPr lang="en-GB" sz="4200" dirty="0">
                <a:latin typeface="Arial Nova Cond" panose="020B0506020202020204" pitchFamily="34" charset="0"/>
              </a:rPr>
              <a:t>Weapons that cause great damage to human-made structures, natural structures, the environment or the biosphere</a:t>
            </a:r>
          </a:p>
          <a:p>
            <a:pPr marL="0" indent="0" eaLnBrk="1" fontAlgn="auto" hangingPunct="1">
              <a:spcAft>
                <a:spcPts val="0"/>
              </a:spcAft>
              <a:buFont typeface="Arial" charset="0"/>
              <a:buNone/>
              <a:defRPr/>
            </a:pPr>
            <a:endParaRPr lang="en-GB" sz="2100" dirty="0">
              <a:solidFill>
                <a:srgbClr val="222222"/>
              </a:solidFill>
            </a:endParaRPr>
          </a:p>
          <a:p>
            <a:pPr marL="0" indent="0" eaLnBrk="1" fontAlgn="auto" hangingPunct="1">
              <a:spcAft>
                <a:spcPts val="0"/>
              </a:spcAft>
              <a:buFont typeface="Arial" pitchFamily="34" charset="0"/>
              <a:buNone/>
              <a:defRPr/>
            </a:pPr>
            <a:endParaRPr lang="en-US" sz="2100" b="1" dirty="0"/>
          </a:p>
        </p:txBody>
      </p:sp>
      <p:sp>
        <p:nvSpPr>
          <p:cNvPr id="2" name="TextBox 1"/>
          <p:cNvSpPr txBox="1"/>
          <p:nvPr/>
        </p:nvSpPr>
        <p:spPr>
          <a:xfrm>
            <a:off x="282041" y="4437112"/>
            <a:ext cx="4824536" cy="1569660"/>
          </a:xfrm>
          <a:prstGeom prst="rect">
            <a:avLst/>
          </a:prstGeom>
          <a:noFill/>
        </p:spPr>
        <p:txBody>
          <a:bodyPr wrap="square" rtlCol="0">
            <a:spAutoFit/>
          </a:bodyPr>
          <a:lstStyle/>
          <a:p>
            <a:r>
              <a:rPr lang="en-GB" sz="3200" dirty="0">
                <a:latin typeface="Arial Nova Cond" panose="020B0506020202020204" pitchFamily="34" charset="0"/>
              </a:rPr>
              <a:t>Other examples of WMDs include chemical weapons and biological weapons.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ican partners"/>
          <p:cNvPicPr>
            <a:picLocks noChangeAspect="1" noChangeArrowheads="1"/>
          </p:cNvPicPr>
          <p:nvPr/>
        </p:nvPicPr>
        <p:blipFill>
          <a:blip r:embed="rId2" cstate="print"/>
          <a:srcRect/>
          <a:stretch>
            <a:fillRect/>
          </a:stretch>
        </p:blipFill>
        <p:spPr bwMode="auto">
          <a:xfrm>
            <a:off x="0" y="188913"/>
            <a:ext cx="3708400" cy="1571625"/>
          </a:xfrm>
          <a:prstGeom prst="rect">
            <a:avLst/>
          </a:prstGeom>
          <a:noFill/>
          <a:ln w="9525">
            <a:noFill/>
            <a:miter lim="800000"/>
            <a:headEnd/>
            <a:tailEnd/>
          </a:ln>
        </p:spPr>
      </p:pic>
      <p:pic>
        <p:nvPicPr>
          <p:cNvPr id="26627" name="Picture 4" descr="22405891_10155362892363791_2921988182450627838_n.jpg"/>
          <p:cNvPicPr>
            <a:picLocks noChangeAspect="1"/>
          </p:cNvPicPr>
          <p:nvPr/>
        </p:nvPicPr>
        <p:blipFill>
          <a:blip r:embed="rId3" cstate="print"/>
          <a:srcRect/>
          <a:stretch>
            <a:fillRect/>
          </a:stretch>
        </p:blipFill>
        <p:spPr bwMode="auto">
          <a:xfrm>
            <a:off x="1187624" y="2060847"/>
            <a:ext cx="7128792" cy="3327255"/>
          </a:xfrm>
          <a:prstGeom prst="rect">
            <a:avLst/>
          </a:prstGeom>
          <a:noFill/>
          <a:ln w="9525">
            <a:noFill/>
            <a:miter lim="800000"/>
            <a:headEnd/>
            <a:tailEnd/>
          </a:ln>
        </p:spPr>
      </p:pic>
      <p:sp>
        <p:nvSpPr>
          <p:cNvPr id="26628" name="Title 1"/>
          <p:cNvSpPr txBox="1">
            <a:spLocks/>
          </p:cNvSpPr>
          <p:nvPr/>
        </p:nvSpPr>
        <p:spPr bwMode="auto">
          <a:xfrm>
            <a:off x="4716463" y="1268413"/>
            <a:ext cx="3595687" cy="1152525"/>
          </a:xfrm>
          <a:prstGeom prst="rect">
            <a:avLst/>
          </a:prstGeom>
          <a:noFill/>
          <a:ln w="9525">
            <a:noFill/>
            <a:miter lim="800000"/>
            <a:headEnd/>
            <a:tailEnd/>
          </a:ln>
        </p:spPr>
        <p:txBody>
          <a:bodyPr anchor="ctr"/>
          <a:lstStyle/>
          <a:p>
            <a:endParaRPr lang="en-GB" sz="4400"/>
          </a:p>
        </p:txBody>
      </p:sp>
      <p:sp>
        <p:nvSpPr>
          <p:cNvPr id="7" name="Title 1"/>
          <p:cNvSpPr txBox="1">
            <a:spLocks/>
          </p:cNvSpPr>
          <p:nvPr/>
        </p:nvSpPr>
        <p:spPr>
          <a:xfrm>
            <a:off x="3851920" y="116632"/>
            <a:ext cx="5040487" cy="1944215"/>
          </a:xfrm>
          <a:prstGeom prst="rect">
            <a:avLst/>
          </a:prstGeom>
        </p:spPr>
        <p:txBody>
          <a:bodyPr anchor="ctr">
            <a:normAutofit fontScale="85000" lnSpcReduction="10000"/>
          </a:bodyPr>
          <a:lstStyle/>
          <a:p>
            <a:pPr algn="ctr">
              <a:defRPr/>
            </a:pPr>
            <a:r>
              <a:rPr lang="en-GB" sz="4400" dirty="0">
                <a:latin typeface="Stencil" panose="040409050D0802020404" pitchFamily="82" charset="0"/>
              </a:rPr>
              <a:t>THE TREATY ON THE PROHIBITION OF NUCLEAR WEAPONS</a:t>
            </a:r>
          </a:p>
        </p:txBody>
      </p:sp>
      <p:sp>
        <p:nvSpPr>
          <p:cNvPr id="9" name="Title 1"/>
          <p:cNvSpPr txBox="1">
            <a:spLocks/>
          </p:cNvSpPr>
          <p:nvPr/>
        </p:nvSpPr>
        <p:spPr>
          <a:xfrm>
            <a:off x="323850" y="5876925"/>
            <a:ext cx="8424863" cy="720725"/>
          </a:xfrm>
          <a:prstGeom prst="rect">
            <a:avLst/>
          </a:prstGeom>
        </p:spPr>
        <p:txBody>
          <a:bodyPr anchor="ctr">
            <a:normAutofit fontScale="85000" lnSpcReduction="20000"/>
          </a:bodyPr>
          <a:lstStyle/>
          <a:p>
            <a:pPr algn="ctr">
              <a:defRPr/>
            </a:pPr>
            <a:r>
              <a:rPr lang="en-GB" sz="2800" dirty="0">
                <a:latin typeface="Arial Nova Cond" panose="020B0506020202020204" pitchFamily="34" charset="0"/>
              </a:rPr>
              <a:t>An example on how a grass-root movement can shift the power to civil society in the modern world.</a:t>
            </a:r>
            <a:endParaRPr lang="en-GB" sz="4400" dirty="0">
              <a:latin typeface="Arial Nova Cond" panose="020B0506020202020204" pitchFamily="34" charset="0"/>
            </a:endParaRPr>
          </a:p>
        </p:txBody>
      </p:sp>
      <p:sp>
        <p:nvSpPr>
          <p:cNvPr id="8" name="Title 1"/>
          <p:cNvSpPr txBox="1">
            <a:spLocks/>
          </p:cNvSpPr>
          <p:nvPr/>
        </p:nvSpPr>
        <p:spPr>
          <a:xfrm>
            <a:off x="467544" y="5229200"/>
            <a:ext cx="8424863" cy="720725"/>
          </a:xfrm>
          <a:prstGeom prst="rect">
            <a:avLst/>
          </a:prstGeom>
        </p:spPr>
        <p:txBody>
          <a:bodyPr anchor="ctr">
            <a:normAutofit/>
          </a:bodyPr>
          <a:lstStyle/>
          <a:p>
            <a:pPr algn="ctr">
              <a:defRPr/>
            </a:pPr>
            <a:r>
              <a:rPr lang="en-GB" sz="2800" b="1" dirty="0">
                <a:latin typeface="Arial Nova Cond" panose="020B0506020202020204" pitchFamily="34" charset="0"/>
              </a:rPr>
              <a:t>60 signatories countries &amp; 14 state parties</a:t>
            </a:r>
            <a:endParaRPr lang="en-GB" sz="4400" b="1" dirty="0">
              <a:latin typeface="Arial Nova Cond" panose="020B0506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4" descr="22281725_2025755424108033_1455740133526305886_n.jpg"/>
          <p:cNvPicPr>
            <a:picLocks noGrp="1" noChangeAspect="1"/>
          </p:cNvPicPr>
          <p:nvPr>
            <p:ph idx="1"/>
          </p:nvPr>
        </p:nvPicPr>
        <p:blipFill>
          <a:blip r:embed="rId2" cstate="print"/>
          <a:srcRect/>
          <a:stretch>
            <a:fillRect/>
          </a:stretch>
        </p:blipFill>
        <p:spPr>
          <a:xfrm>
            <a:off x="1403350" y="260350"/>
            <a:ext cx="6408738" cy="640873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148478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t>ICAN video</a:t>
            </a:r>
          </a:p>
          <a:p>
            <a:pPr algn="ctr">
              <a:spcBef>
                <a:spcPct val="0"/>
              </a:spcBef>
              <a:defRPr/>
            </a:pPr>
            <a:r>
              <a:rPr lang="en-GB" sz="3000" dirty="0" smtClean="0">
                <a:latin typeface="Arial Nova Cond"/>
                <a:ea typeface="+mj-ea"/>
                <a:cs typeface="+mj-cs"/>
              </a:rPr>
              <a:t>“</a:t>
            </a:r>
            <a:r>
              <a:rPr lang="en-GB" sz="3000" dirty="0" smtClean="0">
                <a:latin typeface="Arial Nova Cond"/>
              </a:rPr>
              <a:t>If you love this planet”</a:t>
            </a:r>
            <a: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t/>
            </a:r>
            <a:b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br>
            <a: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t>4 min 30 sec</a:t>
            </a:r>
            <a: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t/>
            </a:r>
            <a:b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br>
            <a: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t>on </a:t>
            </a:r>
            <a: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t>USB</a:t>
            </a:r>
          </a:p>
          <a:p>
            <a:pPr algn="ctr">
              <a:spcBef>
                <a:spcPct val="0"/>
              </a:spcBef>
              <a:defRPr/>
            </a:pPr>
            <a:r>
              <a:rPr lang="en-GB" sz="3000" dirty="0">
                <a:latin typeface="Arial Nova Cond"/>
                <a:ea typeface="+mj-ea"/>
                <a:cs typeface="+mj-cs"/>
              </a:rPr>
              <a:t>or online at </a:t>
            </a:r>
            <a:r>
              <a:rPr lang="en-GB" sz="3000" dirty="0" smtClean="0">
                <a:latin typeface="Arial Nova Cond"/>
                <a:ea typeface="+mj-ea"/>
                <a:cs typeface="+mj-cs"/>
                <a:hlinkClick r:id="rId2"/>
              </a:rPr>
              <a:t>https://vimeo.com/245838745</a:t>
            </a:r>
            <a: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t/>
            </a:r>
            <a:br>
              <a:rPr kumimoji="0" lang="en-GB" sz="3000" b="0" i="0" u="none" strike="noStrike" kern="1200" cap="none" spc="0" normalizeH="0" baseline="0" noProof="0" dirty="0" smtClean="0">
                <a:ln>
                  <a:noFill/>
                </a:ln>
                <a:solidFill>
                  <a:schemeClr val="tx1"/>
                </a:solidFill>
                <a:effectLst/>
                <a:uLnTx/>
                <a:uFillTx/>
                <a:latin typeface="Arial Nova Cond"/>
                <a:ea typeface="+mj-ea"/>
                <a:cs typeface="+mj-cs"/>
              </a:rPr>
            </a:br>
            <a:endParaRPr kumimoji="0" lang="en-GB" sz="3000" b="0" i="0" u="none" strike="noStrike" kern="1200" cap="none" spc="0" normalizeH="0" baseline="0" noProof="0" dirty="0" smtClean="0">
              <a:ln>
                <a:noFill/>
              </a:ln>
              <a:solidFill>
                <a:schemeClr val="tx1"/>
              </a:solidFill>
              <a:effectLst/>
              <a:uLnTx/>
              <a:uFillTx/>
              <a:latin typeface="Arial Nova Cond"/>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188" y="620688"/>
            <a:ext cx="7772400" cy="1470025"/>
          </a:xfrm>
          <a:prstGeom prst="rect">
            <a:avLst/>
          </a:prstGeom>
        </p:spPr>
        <p:txBody>
          <a:bodyPr anchor="ctr">
            <a:noAutofit/>
          </a:bodyPr>
          <a:lstStyle/>
          <a:p>
            <a:pPr algn="ctr">
              <a:defRPr/>
            </a:pPr>
            <a:r>
              <a:rPr lang="en-GB" sz="4800" dirty="0">
                <a:latin typeface="Arial Nova Cond" panose="020B0506020202020204" pitchFamily="34" charset="0"/>
              </a:rPr>
              <a:t>There are over </a:t>
            </a:r>
            <a:r>
              <a:rPr lang="en-GB" sz="4800" dirty="0" smtClean="0">
                <a:latin typeface="Arial Nova Cond" panose="020B0506020202020204" pitchFamily="34" charset="0"/>
              </a:rPr>
              <a:t>15,000 </a:t>
            </a:r>
            <a:r>
              <a:rPr lang="en-GB" sz="4800" dirty="0">
                <a:latin typeface="Arial Nova Cond" panose="020B0506020202020204" pitchFamily="34" charset="0"/>
              </a:rPr>
              <a:t>nuclear weapons in the world </a:t>
            </a:r>
            <a:endParaRPr lang="en-GB" sz="4800" dirty="0">
              <a:latin typeface="Arial Nova Cond" panose="020B0506020202020204" pitchFamily="34" charset="0"/>
              <a:ea typeface="+mj-ea"/>
              <a:cs typeface="+mj-cs"/>
            </a:endParaRPr>
          </a:p>
        </p:txBody>
      </p:sp>
      <p:pic>
        <p:nvPicPr>
          <p:cNvPr id="12291" name="Picture 2" descr="Image result for nuclear weapons arsenals"/>
          <p:cNvPicPr>
            <a:picLocks noChangeAspect="1" noChangeArrowheads="1"/>
          </p:cNvPicPr>
          <p:nvPr/>
        </p:nvPicPr>
        <p:blipFill>
          <a:blip r:embed="rId2" cstate="print"/>
          <a:srcRect/>
          <a:stretch>
            <a:fillRect/>
          </a:stretch>
        </p:blipFill>
        <p:spPr bwMode="auto">
          <a:xfrm>
            <a:off x="1547813" y="2632670"/>
            <a:ext cx="6019800" cy="36766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78" y="188640"/>
            <a:ext cx="9114134" cy="3963690"/>
          </a:xfrm>
        </p:spPr>
        <p:txBody>
          <a:bodyPr>
            <a:normAutofit fontScale="62500" lnSpcReduction="20000"/>
          </a:bodyPr>
          <a:lstStyle/>
          <a:p>
            <a:pPr marL="0" indent="0" algn="ctr" eaLnBrk="1" hangingPunct="1">
              <a:buNone/>
              <a:defRPr/>
            </a:pPr>
            <a:r>
              <a:rPr lang="en-GB" sz="6500" b="1" dirty="0">
                <a:latin typeface="Stencil" panose="040409050D0802020404" pitchFamily="82" charset="0"/>
              </a:rPr>
              <a:t>WHO HAS NUCLEAR WEAPONS?</a:t>
            </a:r>
          </a:p>
          <a:p>
            <a:pPr marL="0" indent="14288" eaLnBrk="1" hangingPunct="1">
              <a:buFont typeface="Arial" charset="0"/>
              <a:buNone/>
              <a:defRPr/>
            </a:pPr>
            <a:endParaRPr lang="en-GB" sz="2600" dirty="0"/>
          </a:p>
          <a:p>
            <a:pPr marL="0" indent="14288" eaLnBrk="1" hangingPunct="1">
              <a:buFont typeface="Arial" charset="0"/>
              <a:buNone/>
              <a:defRPr/>
            </a:pPr>
            <a:r>
              <a:rPr lang="en-GB" sz="4500" dirty="0">
                <a:latin typeface="Arial Nova Cond" panose="020B0506020202020204" pitchFamily="34" charset="0"/>
              </a:rPr>
              <a:t>There are almost 200 countries in the world – only 9 choose to have nuclear weapons. </a:t>
            </a:r>
          </a:p>
          <a:p>
            <a:pPr marL="0" indent="14288" eaLnBrk="1" hangingPunct="1">
              <a:buFont typeface="Arial" charset="0"/>
              <a:buNone/>
              <a:defRPr/>
            </a:pPr>
            <a:endParaRPr lang="en-GB" sz="3600" dirty="0"/>
          </a:p>
          <a:p>
            <a:pPr marL="0" indent="14288" eaLnBrk="1" hangingPunct="1">
              <a:buFont typeface="Arial" charset="0"/>
              <a:buNone/>
              <a:defRPr/>
            </a:pPr>
            <a:endParaRPr lang="en-GB" dirty="0"/>
          </a:p>
          <a:p>
            <a:pPr marL="0" indent="14288" eaLnBrk="1" hangingPunct="1">
              <a:buFont typeface="Arial" charset="0"/>
              <a:buNone/>
              <a:defRPr/>
            </a:pPr>
            <a:endParaRPr lang="en-GB" dirty="0"/>
          </a:p>
          <a:p>
            <a:pPr marL="0" indent="14288" eaLnBrk="1" hangingPunct="1">
              <a:buFont typeface="Arial" charset="0"/>
              <a:buNone/>
              <a:defRPr/>
            </a:pPr>
            <a:endParaRPr lang="en-GB" dirty="0"/>
          </a:p>
          <a:p>
            <a:pPr marL="0" indent="14288" eaLnBrk="1" hangingPunct="1">
              <a:buFont typeface="Arial" charset="0"/>
              <a:buNone/>
              <a:defRPr/>
            </a:pPr>
            <a:endParaRPr lang="en-GB" sz="2200" dirty="0"/>
          </a:p>
          <a:p>
            <a:pPr marL="0" indent="14288" eaLnBrk="1" hangingPunct="1">
              <a:buFont typeface="Arial" charset="0"/>
              <a:buNone/>
              <a:defRPr/>
            </a:pPr>
            <a:r>
              <a:rPr lang="en-GB" sz="4500" dirty="0">
                <a:latin typeface="Arial Nova Cond" panose="020B0506020202020204" pitchFamily="34" charset="0"/>
              </a:rPr>
              <a:t>UK's arsenal (over 200 weapons) is based in Scotland at </a:t>
            </a:r>
            <a:r>
              <a:rPr lang="en-GB" sz="4500" dirty="0" err="1">
                <a:latin typeface="Arial Nova Cond" panose="020B0506020202020204" pitchFamily="34" charset="0"/>
              </a:rPr>
              <a:t>Faslane</a:t>
            </a:r>
            <a:r>
              <a:rPr lang="en-GB" sz="4500" dirty="0">
                <a:latin typeface="Arial Nova Cond" panose="020B0506020202020204" pitchFamily="34" charset="0"/>
              </a:rPr>
              <a:t>.</a:t>
            </a:r>
          </a:p>
        </p:txBody>
      </p:sp>
      <p:pic>
        <p:nvPicPr>
          <p:cNvPr id="13315" name="Picture 3"/>
          <p:cNvPicPr>
            <a:picLocks noChangeAspect="1" noChangeArrowheads="1"/>
          </p:cNvPicPr>
          <p:nvPr/>
        </p:nvPicPr>
        <p:blipFill>
          <a:blip r:embed="rId2" cstate="print"/>
          <a:srcRect/>
          <a:stretch>
            <a:fillRect/>
          </a:stretch>
        </p:blipFill>
        <p:spPr bwMode="auto">
          <a:xfrm>
            <a:off x="138385" y="1844824"/>
            <a:ext cx="9015487" cy="1371884"/>
          </a:xfrm>
          <a:prstGeom prst="rect">
            <a:avLst/>
          </a:prstGeom>
          <a:noFill/>
          <a:ln w="9525">
            <a:noFill/>
            <a:miter lim="800000"/>
            <a:headEnd/>
            <a:tailEnd/>
          </a:ln>
        </p:spPr>
      </p:pic>
      <p:pic>
        <p:nvPicPr>
          <p:cNvPr id="13316" name="Picture 5"/>
          <p:cNvPicPr>
            <a:picLocks noChangeAspect="1" noChangeArrowheads="1"/>
          </p:cNvPicPr>
          <p:nvPr/>
        </p:nvPicPr>
        <p:blipFill>
          <a:blip r:embed="rId3" cstate="print"/>
          <a:srcRect/>
          <a:stretch>
            <a:fillRect/>
          </a:stretch>
        </p:blipFill>
        <p:spPr bwMode="auto">
          <a:xfrm>
            <a:off x="1475657" y="3933056"/>
            <a:ext cx="6552728" cy="2861983"/>
          </a:xfrm>
          <a:prstGeom prst="rect">
            <a:avLst/>
          </a:prstGeom>
          <a:noFill/>
          <a:ln w="9525">
            <a:noFill/>
            <a:miter lim="800000"/>
            <a:headEnd/>
            <a:tailEnd/>
          </a:ln>
        </p:spPr>
      </p:pic>
      <p:sp>
        <p:nvSpPr>
          <p:cNvPr id="8" name="Content Placeholder 2"/>
          <p:cNvSpPr txBox="1">
            <a:spLocks/>
          </p:cNvSpPr>
          <p:nvPr/>
        </p:nvSpPr>
        <p:spPr bwMode="auto">
          <a:xfrm>
            <a:off x="1814513" y="4868863"/>
            <a:ext cx="1389062" cy="647700"/>
          </a:xfrm>
          <a:prstGeom prst="rect">
            <a:avLst/>
          </a:prstGeom>
          <a:noFill/>
          <a:ln w="9525">
            <a:noFill/>
            <a:miter lim="800000"/>
            <a:headEnd/>
            <a:tailEnd/>
          </a:ln>
        </p:spPr>
        <p:txBody>
          <a:bodyPr/>
          <a:lstStyle/>
          <a:p>
            <a:pPr marL="342900" indent="-342900">
              <a:spcBef>
                <a:spcPct val="20000"/>
              </a:spcBef>
              <a:defRPr/>
            </a:pPr>
            <a:r>
              <a:rPr lang="en-GB" sz="2000" b="1" dirty="0" err="1">
                <a:latin typeface="+mn-lt"/>
                <a:cs typeface="+mn-cs"/>
              </a:rPr>
              <a:t>Faslane</a:t>
            </a:r>
            <a:endParaRPr lang="en-GB" sz="2000" dirty="0">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6121400"/>
          </a:xfrm>
        </p:spPr>
        <p:txBody>
          <a:bodyPr rtlCol="0">
            <a:normAutofit lnSpcReduction="10000"/>
          </a:bodyPr>
          <a:lstStyle/>
          <a:p>
            <a:pPr marL="0" indent="0" algn="ctr" eaLnBrk="1" fontAlgn="auto" hangingPunct="1">
              <a:spcAft>
                <a:spcPts val="0"/>
              </a:spcAft>
              <a:buNone/>
              <a:defRPr/>
            </a:pPr>
            <a:r>
              <a:rPr lang="en-GB" sz="4800" dirty="0">
                <a:latin typeface="Stencil" panose="040409050D0802020404" pitchFamily="82" charset="0"/>
              </a:rPr>
              <a:t>nuclear explosions</a:t>
            </a:r>
          </a:p>
          <a:p>
            <a:pPr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GB" b="1" dirty="0">
                <a:latin typeface="Arial Nova Cond" panose="020B0506020202020204" pitchFamily="34" charset="0"/>
              </a:rPr>
              <a:t>Blast</a:t>
            </a:r>
            <a:r>
              <a:rPr lang="en-GB" dirty="0">
                <a:latin typeface="Arial Nova Cond" panose="020B0506020202020204" pitchFamily="34" charset="0"/>
              </a:rPr>
              <a:t>: Blast wave which destroys buildings. </a:t>
            </a:r>
            <a:endParaRPr lang="en-US" dirty="0">
              <a:latin typeface="Arial Nova Cond" panose="020B0506020202020204" pitchFamily="34" charset="0"/>
            </a:endParaRPr>
          </a:p>
          <a:p>
            <a:pPr marL="0" indent="0" eaLnBrk="1" fontAlgn="auto" hangingPunct="1">
              <a:spcAft>
                <a:spcPts val="0"/>
              </a:spcAft>
              <a:buFont typeface="Arial" pitchFamily="34" charset="0"/>
              <a:buNone/>
              <a:defRPr/>
            </a:pPr>
            <a:r>
              <a:rPr lang="en-GB" b="1" dirty="0">
                <a:latin typeface="Arial Nova Cond" panose="020B0506020202020204" pitchFamily="34" charset="0"/>
              </a:rPr>
              <a:t>Heat</a:t>
            </a:r>
            <a:r>
              <a:rPr lang="en-GB" dirty="0">
                <a:latin typeface="Arial Nova Cond" panose="020B0506020202020204" pitchFamily="34" charset="0"/>
              </a:rPr>
              <a:t>: Intense heat which causes fires over a wide area. </a:t>
            </a:r>
            <a:endParaRPr lang="en-US" dirty="0">
              <a:latin typeface="Arial Nova Cond" panose="020B0506020202020204" pitchFamily="34" charset="0"/>
            </a:endParaRPr>
          </a:p>
          <a:p>
            <a:pPr eaLnBrk="1" fontAlgn="auto" hangingPunct="1">
              <a:spcAft>
                <a:spcPts val="0"/>
              </a:spcAft>
              <a:buFont typeface="Arial" pitchFamily="34" charset="0"/>
              <a:buNone/>
              <a:defRPr/>
            </a:pPr>
            <a:r>
              <a:rPr lang="en-GB" b="1" dirty="0">
                <a:latin typeface="Arial Nova Cond" panose="020B0506020202020204" pitchFamily="34" charset="0"/>
              </a:rPr>
              <a:t>Immediate radiation:</a:t>
            </a:r>
            <a:r>
              <a:rPr lang="en-GB" dirty="0">
                <a:latin typeface="Arial Nova Cond" panose="020B0506020202020204" pitchFamily="34" charset="0"/>
              </a:rPr>
              <a:t> </a:t>
            </a:r>
            <a:endParaRPr lang="en-US" dirty="0">
              <a:latin typeface="Arial Nova Cond" panose="020B0506020202020204" pitchFamily="34" charset="0"/>
            </a:endParaRPr>
          </a:p>
          <a:p>
            <a:pPr marL="0" indent="0" eaLnBrk="1" fontAlgn="auto" hangingPunct="1">
              <a:spcAft>
                <a:spcPts val="0"/>
              </a:spcAft>
              <a:buFont typeface="Arial" pitchFamily="34" charset="0"/>
              <a:buNone/>
              <a:defRPr/>
            </a:pPr>
            <a:r>
              <a:rPr lang="en-GB" dirty="0">
                <a:latin typeface="Arial Nova Cond" panose="020B0506020202020204" pitchFamily="34" charset="0"/>
              </a:rPr>
              <a:t>At the moment of the explosion, deadly radiation affects those in the vicinity. </a:t>
            </a:r>
            <a:endParaRPr lang="en-US" dirty="0">
              <a:latin typeface="Arial Nova Cond" panose="020B0506020202020204" pitchFamily="34" charset="0"/>
            </a:endParaRPr>
          </a:p>
          <a:p>
            <a:pPr eaLnBrk="1" fontAlgn="auto" hangingPunct="1">
              <a:spcAft>
                <a:spcPts val="0"/>
              </a:spcAft>
              <a:buFont typeface="Arial" pitchFamily="34" charset="0"/>
              <a:buNone/>
              <a:defRPr/>
            </a:pPr>
            <a:r>
              <a:rPr lang="en-GB" b="1" dirty="0">
                <a:latin typeface="Arial Nova Cond" panose="020B0506020202020204" pitchFamily="34" charset="0"/>
              </a:rPr>
              <a:t>Radioactive fallout:</a:t>
            </a:r>
            <a:r>
              <a:rPr lang="en-GB" dirty="0">
                <a:latin typeface="Arial Nova Cond" panose="020B0506020202020204" pitchFamily="34" charset="0"/>
              </a:rPr>
              <a:t> </a:t>
            </a:r>
            <a:endParaRPr lang="en-US" dirty="0">
              <a:latin typeface="Arial Nova Cond" panose="020B0506020202020204" pitchFamily="34" charset="0"/>
            </a:endParaRPr>
          </a:p>
          <a:p>
            <a:pPr marL="0" indent="0" eaLnBrk="1" fontAlgn="auto" hangingPunct="1">
              <a:spcAft>
                <a:spcPts val="0"/>
              </a:spcAft>
              <a:buFont typeface="Arial" pitchFamily="34" charset="0"/>
              <a:buNone/>
              <a:defRPr/>
            </a:pPr>
            <a:r>
              <a:rPr lang="en-GB" dirty="0">
                <a:latin typeface="Arial Nova Cond" panose="020B0506020202020204" pitchFamily="34" charset="0"/>
              </a:rPr>
              <a:t>Radioactive dust is blown for a long distance downwind of the explosion. </a:t>
            </a:r>
            <a:endParaRPr lang="en-US" dirty="0">
              <a:latin typeface="Arial Nova Cond" panose="020B0506020202020204" pitchFamily="34" charset="0"/>
            </a:endParaRPr>
          </a:p>
          <a:p>
            <a:pPr marL="0" indent="0" eaLnBrk="1" fontAlgn="auto" hangingPunct="1">
              <a:spcAft>
                <a:spcPts val="0"/>
              </a:spcAft>
              <a:buFont typeface="Arial" pitchFamily="34" charset="0"/>
              <a:buNone/>
              <a:defRPr/>
            </a:pPr>
            <a:endParaRPr lang="en-GB" dirty="0"/>
          </a:p>
        </p:txBody>
      </p:sp>
      <p:pic>
        <p:nvPicPr>
          <p:cNvPr id="4" name="Picture 2" descr="http://people.uwec.edu/piercech/210webs/renewable/Images/radiation.gif"/>
          <p:cNvPicPr>
            <a:picLocks noChangeAspect="1" noChangeArrowheads="1"/>
          </p:cNvPicPr>
          <p:nvPr/>
        </p:nvPicPr>
        <p:blipFill>
          <a:blip r:embed="rId2" cstate="print"/>
          <a:srcRect/>
          <a:stretch>
            <a:fillRect/>
          </a:stretch>
        </p:blipFill>
        <p:spPr bwMode="auto">
          <a:xfrm>
            <a:off x="179512" y="226870"/>
            <a:ext cx="1043608" cy="1041890"/>
          </a:xfrm>
          <a:prstGeom prst="rect">
            <a:avLst/>
          </a:prstGeom>
          <a:noFill/>
          <a:ln w="9525">
            <a:noFill/>
            <a:miter lim="800000"/>
            <a:headEnd/>
            <a:tailEnd/>
          </a:ln>
        </p:spPr>
      </p:pic>
      <p:pic>
        <p:nvPicPr>
          <p:cNvPr id="5" name="Picture 2" descr="http://people.uwec.edu/piercech/210webs/renewable/Images/radiation.gif"/>
          <p:cNvPicPr>
            <a:picLocks noChangeAspect="1" noChangeArrowheads="1"/>
          </p:cNvPicPr>
          <p:nvPr/>
        </p:nvPicPr>
        <p:blipFill>
          <a:blip r:embed="rId2" cstate="print"/>
          <a:srcRect/>
          <a:stretch>
            <a:fillRect/>
          </a:stretch>
        </p:blipFill>
        <p:spPr bwMode="auto">
          <a:xfrm>
            <a:off x="7956376" y="288032"/>
            <a:ext cx="982345" cy="9807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402" y="124343"/>
            <a:ext cx="8229600" cy="6264275"/>
          </a:xfrm>
        </p:spPr>
        <p:txBody>
          <a:bodyPr>
            <a:normAutofit fontScale="85000" lnSpcReduction="20000"/>
          </a:bodyPr>
          <a:lstStyle/>
          <a:p>
            <a:pPr marL="0" indent="0" algn="ctr" eaLnBrk="1" fontAlgn="auto" hangingPunct="1">
              <a:spcAft>
                <a:spcPts val="0"/>
              </a:spcAft>
              <a:buNone/>
              <a:defRPr/>
            </a:pPr>
            <a:r>
              <a:rPr lang="en-GB" sz="4200" dirty="0">
                <a:latin typeface="Stencil" panose="040409050D0802020404" pitchFamily="82" charset="0"/>
              </a:rPr>
              <a:t> Effects of Nuclear Explosions</a:t>
            </a:r>
          </a:p>
          <a:p>
            <a:pPr marL="0" indent="0" algn="just">
              <a:buNone/>
              <a:defRPr/>
            </a:pPr>
            <a:r>
              <a:rPr lang="en-GB" b="1" i="1" dirty="0"/>
              <a:t/>
            </a:r>
            <a:br>
              <a:rPr lang="en-GB" b="1" i="1" dirty="0"/>
            </a:br>
            <a:r>
              <a:rPr lang="en-GB" b="1" i="1" dirty="0">
                <a:latin typeface="Arial Nova Cond" panose="020B0506020202020204" pitchFamily="34" charset="0"/>
              </a:rPr>
              <a:t>Immediate </a:t>
            </a:r>
          </a:p>
          <a:p>
            <a:pPr marL="0" indent="0">
              <a:buNone/>
              <a:defRPr/>
            </a:pPr>
            <a:r>
              <a:rPr lang="en-GB" dirty="0">
                <a:latin typeface="Arial Nova Cond" panose="020B0506020202020204" pitchFamily="34" charset="0"/>
              </a:rPr>
              <a:t>Vomiting &amp; diarrhoea, tissue damage, blindness, coma &amp; death</a:t>
            </a:r>
            <a:br>
              <a:rPr lang="en-GB" dirty="0">
                <a:latin typeface="Arial Nova Cond" panose="020B0506020202020204" pitchFamily="34" charset="0"/>
              </a:rPr>
            </a:br>
            <a:endParaRPr lang="en-GB" dirty="0">
              <a:latin typeface="Arial Nova Cond" panose="020B0506020202020204" pitchFamily="34" charset="0"/>
            </a:endParaRPr>
          </a:p>
          <a:p>
            <a:pPr marL="0" indent="0" algn="just">
              <a:buNone/>
              <a:defRPr/>
            </a:pPr>
            <a:r>
              <a:rPr lang="en-GB" b="1" i="1" dirty="0">
                <a:latin typeface="Arial Nova Cond" panose="020B0506020202020204" pitchFamily="34" charset="0"/>
              </a:rPr>
              <a:t>Long term</a:t>
            </a:r>
            <a:endParaRPr lang="en-GB" dirty="0">
              <a:latin typeface="Arial Nova Cond" panose="020B0506020202020204" pitchFamily="34" charset="0"/>
            </a:endParaRPr>
          </a:p>
          <a:p>
            <a:pPr marL="0" indent="0">
              <a:buNone/>
              <a:defRPr/>
            </a:pPr>
            <a:r>
              <a:rPr lang="en-GB" dirty="0">
                <a:latin typeface="Arial Nova Cond" panose="020B0506020202020204" pitchFamily="34" charset="0"/>
              </a:rPr>
              <a:t>Cancers, particularly in young children and women</a:t>
            </a:r>
          </a:p>
          <a:p>
            <a:pPr marL="0" indent="0">
              <a:buNone/>
              <a:defRPr/>
            </a:pPr>
            <a:r>
              <a:rPr lang="en-GB" dirty="0">
                <a:latin typeface="Arial Nova Cond" panose="020B0506020202020204" pitchFamily="34" charset="0"/>
              </a:rPr>
              <a:t/>
            </a:r>
            <a:br>
              <a:rPr lang="en-GB" dirty="0">
                <a:latin typeface="Arial Nova Cond" panose="020B0506020202020204" pitchFamily="34" charset="0"/>
              </a:rPr>
            </a:br>
            <a:r>
              <a:rPr lang="en-GB" dirty="0">
                <a:latin typeface="Arial Nova Cond" panose="020B0506020202020204" pitchFamily="34" charset="0"/>
              </a:rPr>
              <a:t>Miscarriages, mutations and deformed babies</a:t>
            </a:r>
            <a:br>
              <a:rPr lang="en-GB" dirty="0">
                <a:latin typeface="Arial Nova Cond" panose="020B0506020202020204" pitchFamily="34" charset="0"/>
              </a:rPr>
            </a:br>
            <a:r>
              <a:rPr lang="en-GB" dirty="0">
                <a:latin typeface="Arial Nova Cond" panose="020B0506020202020204" pitchFamily="34" charset="0"/>
              </a:rPr>
              <a:t/>
            </a:r>
            <a:br>
              <a:rPr lang="en-GB" dirty="0">
                <a:latin typeface="Arial Nova Cond" panose="020B0506020202020204" pitchFamily="34" charset="0"/>
              </a:rPr>
            </a:br>
            <a:r>
              <a:rPr lang="en-GB" dirty="0">
                <a:latin typeface="Arial Nova Cond" panose="020B0506020202020204" pitchFamily="34" charset="0"/>
              </a:rPr>
              <a:t>Mental health problems. </a:t>
            </a:r>
            <a:br>
              <a:rPr lang="en-GB" dirty="0">
                <a:latin typeface="Arial Nova Cond" panose="020B0506020202020204" pitchFamily="34" charset="0"/>
              </a:rPr>
            </a:br>
            <a:endParaRPr lang="en-GB" dirty="0">
              <a:latin typeface="Arial Nova Cond" panose="020B0506020202020204" pitchFamily="34" charset="0"/>
            </a:endParaRPr>
          </a:p>
          <a:p>
            <a:pPr marL="0" indent="0" eaLnBrk="1" fontAlgn="auto" hangingPunct="1">
              <a:spcAft>
                <a:spcPts val="0"/>
              </a:spcAft>
              <a:buFont typeface="Arial" charset="0"/>
              <a:buNone/>
              <a:defRPr/>
            </a:pPr>
            <a:r>
              <a:rPr lang="en-GB" dirty="0">
                <a:latin typeface="Arial Nova Cond" panose="020B0506020202020204" pitchFamily="34" charset="0"/>
              </a:rPr>
              <a:t>Radiation stays in the environment for a very long time and can be carried by wind across oceans and countries. </a:t>
            </a:r>
          </a:p>
          <a:p>
            <a:pPr marL="0" indent="0" eaLnBrk="1" fontAlgn="auto" hangingPunct="1">
              <a:spcAft>
                <a:spcPts val="0"/>
              </a:spcAft>
              <a:buFont typeface="Arial" charset="0"/>
              <a:buNone/>
              <a:defRPr/>
            </a:pPr>
            <a:endParaRPr lang="en-GB" dirty="0"/>
          </a:p>
        </p:txBody>
      </p:sp>
      <p:pic>
        <p:nvPicPr>
          <p:cNvPr id="8195" name="Picture 2" descr="http://people.uwec.edu/piercech/210webs/renewable/Images/radiation.gif"/>
          <p:cNvPicPr>
            <a:picLocks noChangeAspect="1" noChangeArrowheads="1"/>
          </p:cNvPicPr>
          <p:nvPr/>
        </p:nvPicPr>
        <p:blipFill>
          <a:blip r:embed="rId3" cstate="print"/>
          <a:srcRect/>
          <a:stretch>
            <a:fillRect/>
          </a:stretch>
        </p:blipFill>
        <p:spPr bwMode="auto">
          <a:xfrm>
            <a:off x="8316416" y="152548"/>
            <a:ext cx="621173" cy="620150"/>
          </a:xfrm>
          <a:prstGeom prst="rect">
            <a:avLst/>
          </a:prstGeom>
          <a:noFill/>
          <a:ln w="9525">
            <a:noFill/>
            <a:miter lim="800000"/>
            <a:headEnd/>
            <a:tailEnd/>
          </a:ln>
        </p:spPr>
      </p:pic>
      <p:pic>
        <p:nvPicPr>
          <p:cNvPr id="4" name="Picture 2" descr="http://people.uwec.edu/piercech/210webs/renewable/Images/radiation.gif"/>
          <p:cNvPicPr>
            <a:picLocks noChangeAspect="1" noChangeArrowheads="1"/>
          </p:cNvPicPr>
          <p:nvPr/>
        </p:nvPicPr>
        <p:blipFill>
          <a:blip r:embed="rId3" cstate="print"/>
          <a:srcRect/>
          <a:stretch>
            <a:fillRect/>
          </a:stretch>
        </p:blipFill>
        <p:spPr bwMode="auto">
          <a:xfrm>
            <a:off x="180484" y="236352"/>
            <a:ext cx="539552" cy="5386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normAutofit fontScale="90000"/>
          </a:bodyPr>
          <a:lstStyle/>
          <a:p>
            <a:r>
              <a:rPr lang="en-GB" dirty="0" smtClean="0">
                <a:latin typeface="Arial Nova Cond"/>
              </a:rPr>
              <a:t>‘Nuclear Explosions’ video</a:t>
            </a:r>
            <a:br>
              <a:rPr lang="en-GB" dirty="0" smtClean="0">
                <a:latin typeface="Arial Nova Cond"/>
              </a:rPr>
            </a:br>
            <a:r>
              <a:rPr lang="en-GB" dirty="0" smtClean="0">
                <a:latin typeface="Arial Nova Cond"/>
              </a:rPr>
              <a:t>3 min</a:t>
            </a:r>
            <a:br>
              <a:rPr lang="en-GB" dirty="0" smtClean="0">
                <a:latin typeface="Arial Nova Cond"/>
              </a:rPr>
            </a:br>
            <a:r>
              <a:rPr lang="en-GB" dirty="0" smtClean="0">
                <a:latin typeface="Arial Nova Cond"/>
              </a:rPr>
              <a:t>on USB</a:t>
            </a:r>
            <a:br>
              <a:rPr lang="en-GB" dirty="0" smtClean="0">
                <a:latin typeface="Arial Nova Cond"/>
              </a:rPr>
            </a:br>
            <a:r>
              <a:rPr lang="en-GB" dirty="0" smtClean="0">
                <a:latin typeface="Arial Nova Cond"/>
              </a:rPr>
              <a:t>or online at </a:t>
            </a:r>
            <a:r>
              <a:rPr lang="en-GB" dirty="0" smtClean="0">
                <a:latin typeface="Arial Nova Cond"/>
                <a:hlinkClick r:id="rId2"/>
              </a:rPr>
              <a:t>https://vimeo.com/106861778</a:t>
            </a:r>
            <a:endParaRPr lang="en-GB" dirty="0">
              <a:latin typeface="Arial Nova C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ople.uwec.edu/piercech/210webs/renewable/Images/radiation.gif"/>
          <p:cNvPicPr>
            <a:picLocks noChangeAspect="1" noChangeArrowheads="1"/>
          </p:cNvPicPr>
          <p:nvPr/>
        </p:nvPicPr>
        <p:blipFill>
          <a:blip r:embed="rId2" cstate="print"/>
          <a:srcRect/>
          <a:stretch>
            <a:fillRect/>
          </a:stretch>
        </p:blipFill>
        <p:spPr bwMode="auto">
          <a:xfrm>
            <a:off x="251520" y="169144"/>
            <a:ext cx="1126836" cy="1124981"/>
          </a:xfrm>
          <a:prstGeom prst="rect">
            <a:avLst/>
          </a:prstGeom>
          <a:noFill/>
          <a:ln w="9525">
            <a:noFill/>
            <a:miter lim="800000"/>
            <a:headEnd/>
            <a:tailEnd/>
          </a:ln>
        </p:spPr>
      </p:pic>
      <p:sp>
        <p:nvSpPr>
          <p:cNvPr id="3" name="Content Placeholder 2"/>
          <p:cNvSpPr>
            <a:spLocks noGrp="1"/>
          </p:cNvSpPr>
          <p:nvPr>
            <p:ph idx="1"/>
          </p:nvPr>
        </p:nvSpPr>
        <p:spPr>
          <a:xfrm>
            <a:off x="457200" y="116632"/>
            <a:ext cx="8229600" cy="5832648"/>
          </a:xfrm>
        </p:spPr>
        <p:txBody>
          <a:bodyPr>
            <a:normAutofit fontScale="25000" lnSpcReduction="20000"/>
          </a:bodyPr>
          <a:lstStyle/>
          <a:p>
            <a:pPr marL="0" indent="0" algn="ctr">
              <a:buNone/>
              <a:defRPr/>
            </a:pPr>
            <a:r>
              <a:rPr lang="en-GB" sz="19200" dirty="0">
                <a:latin typeface="Stencil" panose="040409050D0802020404" pitchFamily="82" charset="0"/>
              </a:rPr>
              <a:t>NUCLEAR WEAPONS TESTING</a:t>
            </a:r>
            <a:endParaRPr lang="en-GB" sz="12800" dirty="0">
              <a:latin typeface="Arial Nova Cond" panose="020B0506020202020204" pitchFamily="34" charset="0"/>
            </a:endParaRPr>
          </a:p>
          <a:p>
            <a:pPr marL="0" indent="0">
              <a:buNone/>
              <a:defRPr/>
            </a:pPr>
            <a:r>
              <a:rPr lang="en-GB" sz="12800" dirty="0">
                <a:latin typeface="Arial Nova Cond" panose="020B0506020202020204" pitchFamily="34" charset="0"/>
              </a:rPr>
              <a:t>Nuclear weapons have been tested on more than 2,000 occasions </a:t>
            </a:r>
          </a:p>
          <a:p>
            <a:pPr marL="0" indent="0">
              <a:buNone/>
              <a:defRPr/>
            </a:pPr>
            <a:endParaRPr lang="en-GB" sz="8000" dirty="0">
              <a:latin typeface="Arial Nova Cond" panose="020B0506020202020204" pitchFamily="34" charset="0"/>
            </a:endParaRPr>
          </a:p>
          <a:p>
            <a:pPr marL="0" indent="0">
              <a:buNone/>
              <a:defRPr/>
            </a:pPr>
            <a:r>
              <a:rPr lang="en-GB" sz="12800" dirty="0">
                <a:latin typeface="Arial Nova Cond" panose="020B0506020202020204" pitchFamily="34" charset="0"/>
              </a:rPr>
              <a:t>Some of the bombs tested were over a thousand times more powerful than the one dropped on Hiroshima. </a:t>
            </a:r>
          </a:p>
          <a:p>
            <a:pPr>
              <a:buNone/>
              <a:defRPr/>
            </a:pPr>
            <a:endParaRPr lang="en-GB" sz="8000" dirty="0">
              <a:latin typeface="Arial Nova Cond" panose="020B0506020202020204" pitchFamily="34" charset="0"/>
            </a:endParaRPr>
          </a:p>
          <a:p>
            <a:pPr marL="0" indent="0">
              <a:buNone/>
              <a:defRPr/>
            </a:pPr>
            <a:r>
              <a:rPr lang="en-GB" sz="12800" dirty="0">
                <a:latin typeface="Arial Nova Cond" panose="020B0506020202020204" pitchFamily="34" charset="0"/>
              </a:rPr>
              <a:t>From 1946 to 1958, the United States conducted 67 tests in the Marshall Islands. If their combined explosive power was parcelled evenly over that 12-year period, it would equal 1.6 Hiroshima-size explosions every single day. </a:t>
            </a:r>
          </a:p>
          <a:p>
            <a:pPr marL="0" indent="0" algn="just" eaLnBrk="1" fontAlgn="auto" hangingPunct="1">
              <a:spcAft>
                <a:spcPts val="0"/>
              </a:spcAft>
              <a:buFont typeface="Arial" charset="0"/>
              <a:buNone/>
              <a:defRPr/>
            </a:pPr>
            <a:endParaRPr lang="en-GB" dirty="0"/>
          </a:p>
        </p:txBody>
      </p:sp>
      <p:pic>
        <p:nvPicPr>
          <p:cNvPr id="5" name="Picture 2" descr="http://people.uwec.edu/piercech/210webs/renewable/Images/radiation.gif"/>
          <p:cNvPicPr>
            <a:picLocks noChangeAspect="1" noChangeArrowheads="1"/>
          </p:cNvPicPr>
          <p:nvPr/>
        </p:nvPicPr>
        <p:blipFill>
          <a:blip r:embed="rId2" cstate="print"/>
          <a:srcRect/>
          <a:stretch>
            <a:fillRect/>
          </a:stretch>
        </p:blipFill>
        <p:spPr bwMode="auto">
          <a:xfrm>
            <a:off x="7884368" y="169144"/>
            <a:ext cx="1126836" cy="112498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1200</Words>
  <Application>Microsoft Office PowerPoint</Application>
  <PresentationFormat>On-screen Show (4:3)</PresentationFormat>
  <Paragraphs>181</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Nuclear Weapons  General Information   Moral Issues  Survivors’ Stories  </vt:lpstr>
      <vt:lpstr>PowerPoint Presentation</vt:lpstr>
      <vt:lpstr>PowerPoint Presentation</vt:lpstr>
      <vt:lpstr>PowerPoint Presentation</vt:lpstr>
      <vt:lpstr>PowerPoint Presentation</vt:lpstr>
      <vt:lpstr>PowerPoint Presentation</vt:lpstr>
      <vt:lpstr>PowerPoint Presentation</vt:lpstr>
      <vt:lpstr>‘Nuclear Explosions’ video 3 min on USB or online at https://vimeo.com/106861778</vt:lpstr>
      <vt:lpstr>PowerPoint Presentation</vt:lpstr>
      <vt:lpstr>PowerPoint Presentation</vt:lpstr>
      <vt:lpstr>2.4 million people worldwide will eventually die from cancers due to atmospheric nuclear tests</vt:lpstr>
      <vt:lpstr>Hiroshima &amp; Nagasaki</vt:lpstr>
      <vt:lpstr>Hibakusha  (A-BOMB SURVIVORS) </vt:lpstr>
      <vt:lpstr>Sueko Takada  - Survivor of Nagasaki   </vt:lpstr>
      <vt:lpstr>Kikue Shiota - HIBAKUSHa</vt:lpstr>
      <vt:lpstr>Aiko Kori - Hibakusha</vt:lpstr>
      <vt:lpstr>Ayako Kozuka - Survivor of Hiroshima </vt:lpstr>
      <vt:lpstr>Toyomi Hashimoto - Survivor of Nagasaki   </vt:lpstr>
      <vt:lpstr>Kazumi Niwa  Second Generation HIBAKUSHA  </vt:lpstr>
      <vt:lpstr>PowerPoint Presentation</vt:lpstr>
      <vt:lpstr>PowerPoint Presentation</vt:lpstr>
      <vt:lpstr>Deterrence </vt:lpstr>
      <vt:lpstr>PowerPoint Presentation</vt:lpstr>
      <vt:lpstr>DETERRENCE – DOES IT WORK? “There has been no other nuclear war, therefore deterrence works”</vt:lpstr>
      <vt:lpstr>DETERRENCE –  do they make us a target? “There has been no other nuclear war, therefore deterrence works” </vt:lpstr>
      <vt:lpstr>PowerPoint Presentation</vt:lpstr>
      <vt:lpstr>PowerPoint Presentation</vt:lpstr>
      <vt:lpstr>PowerPoint Presentation</vt:lpstr>
      <vt:lpstr>Campaign for Nuclear Disarmament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Survivors Stories  - Nuclear Weapons -</dc:title>
  <dc:creator>john.ainslie</dc:creator>
  <cp:lastModifiedBy>User</cp:lastModifiedBy>
  <cp:revision>138</cp:revision>
  <dcterms:created xsi:type="dcterms:W3CDTF">2018-07-09T09:34:23Z</dcterms:created>
  <dcterms:modified xsi:type="dcterms:W3CDTF">2018-11-03T01:18:55Z</dcterms:modified>
</cp:coreProperties>
</file>